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88" r:id="rId7"/>
    <p:sldId id="266" r:id="rId8"/>
    <p:sldId id="265" r:id="rId9"/>
    <p:sldId id="264" r:id="rId10"/>
    <p:sldId id="256" r:id="rId11"/>
    <p:sldId id="267" r:id="rId12"/>
    <p:sldId id="258" r:id="rId13"/>
    <p:sldId id="268" r:id="rId14"/>
    <p:sldId id="269" r:id="rId15"/>
    <p:sldId id="270" r:id="rId16"/>
    <p:sldId id="274" r:id="rId17"/>
    <p:sldId id="275" r:id="rId18"/>
    <p:sldId id="271" r:id="rId19"/>
    <p:sldId id="272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4" r:id="rId28"/>
    <p:sldId id="285" r:id="rId29"/>
    <p:sldId id="283" r:id="rId30"/>
    <p:sldId id="290" r:id="rId31"/>
    <p:sldId id="289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0E33E7-656A-4A7A-B532-12445984396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798C92-231D-4D87-805D-6B6BA612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6EEF0-3854-4DB8-A249-7D3AE5C4F0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7E44-6181-42E5-8C0F-D348C240FF87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AC87-BD11-4110-BB94-CD24221A0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04FC-8B50-41F9-87A0-BB9DDF565A1D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75B9-1CEA-4F37-8458-209D2725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F642-7B34-4407-877F-908F7BF2134E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1FAA-07D9-409C-B2EB-9E6D778C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24CC-4539-4344-9466-9D06F7E2EDD1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5577-E438-41A9-A76D-855EE7026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90FA-91CB-4B5B-86F7-07DBD70A1AC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D398-621C-49F7-94D8-5F10ED6E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521F-D394-46C7-8D12-FDD59331672C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A993-0A2E-40B7-8046-5A9CB628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7F2C-527F-444A-973B-A6D694DC0175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13FD-F487-481A-B53D-6DDC8DBA9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AF47-E087-4E8D-AFD5-10E7BD4B4B1A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4361-7223-4A77-8063-62A285B91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40AC-F238-4A4F-979E-EE82C673A0CC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2C79-9199-4E71-9410-0E7919C9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1831-E10C-430A-8983-83D35DF257D2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4781-9056-4812-9A5F-1DF69F720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888D-7AF9-48AB-A14C-8B41B1EBD4E8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9A21-793B-425F-8CFC-9B464766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287385-58B9-4BD3-AEA0-CFF069E6D671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2535FC-C4A2-42C1-AE69-0E12F848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5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5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6858016" y="3571876"/>
            <a:ext cx="2000264" cy="92869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4643438" y="3571876"/>
            <a:ext cx="1857388" cy="92869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2285984" y="3571876"/>
            <a:ext cx="2000264" cy="92869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3571876"/>
            <a:ext cx="1571636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4" name="Содержимое 3" descr="2506f0e2bc977568d69ec8c78c45700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571500"/>
            <a:ext cx="1543050" cy="1285875"/>
          </a:xfrm>
        </p:spPr>
      </p:pic>
      <p:pic>
        <p:nvPicPr>
          <p:cNvPr id="2055" name="Рисунок 4" descr="865141565e2cfffe7fa68b1e9e65c23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71500"/>
            <a:ext cx="152876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5" descr="de8d4a815b317e413183319eab0f9c2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571500"/>
            <a:ext cx="15001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6" descr="e8023ffeb7eb9844b572bb99926d17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534988"/>
            <a:ext cx="15716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7" descr="e8023ffeb7eb9844b572bb99926d170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571500"/>
            <a:ext cx="15716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>
            <a:endCxn id="2063" idx="0"/>
          </p:cNvCxnSpPr>
          <p:nvPr/>
        </p:nvCxnSpPr>
        <p:spPr>
          <a:xfrm rot="10800000" flipV="1">
            <a:off x="1143000" y="1785938"/>
            <a:ext cx="1785938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571750" y="2643188"/>
            <a:ext cx="178593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358482" y="2713831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00750" y="1857375"/>
            <a:ext cx="1928813" cy="1714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63" name="TextBox 19"/>
          <p:cNvSpPr txBox="1">
            <a:spLocks noChangeArrowheads="1"/>
          </p:cNvSpPr>
          <p:nvPr/>
        </p:nvSpPr>
        <p:spPr bwMode="auto">
          <a:xfrm>
            <a:off x="285750" y="3500438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права </a:t>
            </a:r>
          </a:p>
          <a:p>
            <a:pPr algn="ctr"/>
            <a:r>
              <a:rPr lang="ru-RU" sz="2400">
                <a:latin typeface="Calibri" pitchFamily="34" charset="0"/>
              </a:rPr>
              <a:t>ученика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2214563" y="3643313"/>
            <a:ext cx="2000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права </a:t>
            </a:r>
          </a:p>
          <a:p>
            <a:pPr algn="ctr"/>
            <a:r>
              <a:rPr lang="ru-RU" sz="2400">
                <a:latin typeface="Calibri" pitchFamily="34" charset="0"/>
              </a:rPr>
              <a:t>воспитанника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4643438" y="3643313"/>
            <a:ext cx="1773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права</a:t>
            </a:r>
          </a:p>
          <a:p>
            <a:pPr algn="ctr"/>
            <a:r>
              <a:rPr lang="ru-RU" sz="2400">
                <a:latin typeface="Calibri" pitchFamily="34" charset="0"/>
              </a:rPr>
              <a:t>гражданина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066" name="TextBox 22"/>
          <p:cNvSpPr txBox="1">
            <a:spLocks noChangeArrowheads="1"/>
          </p:cNvSpPr>
          <p:nvPr/>
        </p:nvSpPr>
        <p:spPr bwMode="auto">
          <a:xfrm>
            <a:off x="7000875" y="3500438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права </a:t>
            </a:r>
          </a:p>
          <a:p>
            <a:pPr algn="ctr"/>
            <a:r>
              <a:rPr lang="ru-RU" sz="2400">
                <a:latin typeface="Calibri" pitchFamily="34" charset="0"/>
              </a:rPr>
              <a:t>человека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00100" y="1785926"/>
            <a:ext cx="6286544" cy="1588"/>
          </a:xfrm>
          <a:prstGeom prst="lin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8" name="TextBox 19"/>
          <p:cNvSpPr txBox="1">
            <a:spLocks noChangeArrowheads="1"/>
          </p:cNvSpPr>
          <p:nvPr/>
        </p:nvSpPr>
        <p:spPr bwMode="auto">
          <a:xfrm>
            <a:off x="8429625" y="62865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4674869">
            <a:off x="1388269" y="780256"/>
            <a:ext cx="21605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3" descr="8.jpg"/>
          <p:cNvPicPr>
            <a:picLocks noChangeAspect="1"/>
          </p:cNvPicPr>
          <p:nvPr/>
        </p:nvPicPr>
        <p:blipFill>
          <a:blip r:embed="rId3"/>
          <a:srcRect l="3333" t="3448" r="6667" b="6897"/>
          <a:stretch>
            <a:fillRect/>
          </a:stretch>
        </p:blipFill>
        <p:spPr bwMode="auto">
          <a:xfrm>
            <a:off x="4786313" y="1071563"/>
            <a:ext cx="25971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955887">
            <a:off x="928688" y="3071813"/>
            <a:ext cx="2214562" cy="465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8715375" y="62150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6761787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Человек имеет право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жизнь</a:t>
            </a:r>
          </a:p>
        </p:txBody>
      </p:sp>
      <p:pic>
        <p:nvPicPr>
          <p:cNvPr id="5" name="Рисунок 4" descr="97e139fde77cd8c3dffd76d78f2512f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86124"/>
            <a:ext cx="2286016" cy="22860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292" name="Рисунок 6" descr="a86a1732ed86a7c605f1ed92bf9488f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4763" y="1928813"/>
            <a:ext cx="2593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8" descr="b24f453cf9ecff9edddb2cf2edb88f6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571625"/>
            <a:ext cx="1622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0" descr="c863a467d572ff0c91a493483ef9e89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071563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2" descr="4ee63d6318e8ae3e1934e819ec40264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5214938"/>
            <a:ext cx="1143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3" descr="339c2987ea304fd2c0f2ef46daa12e3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5375275"/>
            <a:ext cx="10715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4" descr="7199bd9469a3066726f62f1e7a3222c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5500688"/>
            <a:ext cx="9858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5" descr="b82d84274da84262d0ea59b65ca13831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0" y="5357813"/>
            <a:ext cx="10715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6" descr="f72a48617370bf99293d5a65d39134e6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500" y="5000625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8501063" y="6357938"/>
            <a:ext cx="42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7"/>
          <p:cNvSpPr>
            <a:spLocks noGrp="1"/>
          </p:cNvSpPr>
          <p:nvPr>
            <p:ph idx="1"/>
          </p:nvPr>
        </p:nvSpPr>
        <p:spPr>
          <a:xfrm>
            <a:off x="214313" y="214313"/>
            <a:ext cx="8443912" cy="63579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/>
              <a:t>«Главное право каждого человека - право на жизнь».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  Маленький человек – ребенок –тоже имеет право жить. Но так думали не всегда.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Было в древности такое государство – Спарта, которое славилось своими непобедимыми воинами: сильными,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здоровыми, выносливыми.</a:t>
            </a:r>
            <a:endParaRPr lang="en-US" sz="2400" smtClean="0"/>
          </a:p>
        </p:txBody>
      </p:sp>
      <p:pic>
        <p:nvPicPr>
          <p:cNvPr id="13315" name="Рисунок 8" descr="cc186908a8fa667e105de182e110d5e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0" descr="v80206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214688"/>
            <a:ext cx="27860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1" descr="9130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5214938"/>
            <a:ext cx="37147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9" descr="31-1-520x4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429000"/>
            <a:ext cx="407193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8786813" y="64293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483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/>
              <a:t>И в этом государстве каждого новорожденного мальчика </a:t>
            </a:r>
          </a:p>
          <a:p>
            <a:pPr algn="ctr" eaLnBrk="1" hangingPunct="1">
              <a:buFont typeface="Arial" charset="0"/>
              <a:buNone/>
            </a:pPr>
            <a:endParaRPr lang="ru-RU" sz="2800" smtClean="0"/>
          </a:p>
          <a:p>
            <a:pPr algn="ctr" eaLnBrk="1" hangingPunct="1">
              <a:buFont typeface="Arial" charset="0"/>
              <a:buNone/>
            </a:pPr>
            <a:endParaRPr lang="ru-RU" sz="2800" smtClean="0"/>
          </a:p>
          <a:p>
            <a:pPr algn="ctr" eaLnBrk="1" hangingPunct="1">
              <a:buFont typeface="Arial" charset="0"/>
              <a:buNone/>
            </a:pPr>
            <a:endParaRPr lang="ru-RU" sz="2800" smtClean="0"/>
          </a:p>
          <a:p>
            <a:pPr algn="ctr" eaLnBrk="1" hangingPunct="1">
              <a:buFont typeface="Arial" charset="0"/>
              <a:buNone/>
            </a:pPr>
            <a:endParaRPr lang="ru-RU" sz="2800" smtClean="0"/>
          </a:p>
          <a:p>
            <a:pPr algn="ctr" eaLnBrk="1" hangingPunct="1">
              <a:buFont typeface="Arial" charset="0"/>
              <a:buNone/>
            </a:pPr>
            <a:r>
              <a:rPr lang="ru-RU" sz="2800" smtClean="0"/>
              <a:t>осматривали и решали: если крепкий, здоровый – пусть живет. А если родился слабым, больным – бросить его вниз со скалы.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Как вы думаете, правильно, справедливо поступали жители Спарты?</a:t>
            </a:r>
          </a:p>
        </p:txBody>
      </p:sp>
      <p:pic>
        <p:nvPicPr>
          <p:cNvPr id="14339" name="Рисунок 3" descr="69459d251e7389b6e24fe169c3dfa3f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357313"/>
            <a:ext cx="28575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643938" y="64293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6431964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Человек имеет право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на охрану здоровья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 медицинское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обслуживание</a:t>
            </a:r>
          </a:p>
        </p:txBody>
      </p:sp>
      <p:pic>
        <p:nvPicPr>
          <p:cNvPr id="15363" name="Рисунок 6" descr="afcc6d7ac4344529d2d90132a3182f4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cc3f187ae823844ccea34ea0a977559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613" y="357188"/>
            <a:ext cx="2473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8" descr="bee556137682a67696f33af6409735e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49291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93099fcb4d2d7dc6609d7a86ea67dea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572000"/>
            <a:ext cx="13573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0" descr="146e42229eaa1b3d873c162bebca1cf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17859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8715375" y="64293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888.jpg"/>
          <p:cNvPicPr>
            <a:picLocks noChangeAspect="1"/>
          </p:cNvPicPr>
          <p:nvPr/>
        </p:nvPicPr>
        <p:blipFill>
          <a:blip r:embed="rId3"/>
          <a:srcRect l="7591" r="5681" b="15076"/>
          <a:stretch>
            <a:fillRect/>
          </a:stretch>
        </p:blipFill>
        <p:spPr bwMode="auto">
          <a:xfrm rot="3959661">
            <a:off x="1411288" y="963612"/>
            <a:ext cx="1862138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888.jpg"/>
          <p:cNvPicPr>
            <a:picLocks noChangeAspect="1"/>
          </p:cNvPicPr>
          <p:nvPr/>
        </p:nvPicPr>
        <p:blipFill>
          <a:blip r:embed="rId3"/>
          <a:srcRect l="7591" r="5681" b="15076"/>
          <a:stretch>
            <a:fillRect/>
          </a:stretch>
        </p:blipFill>
        <p:spPr bwMode="auto">
          <a:xfrm rot="6251119">
            <a:off x="2355056" y="135732"/>
            <a:ext cx="9159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888.jpg"/>
          <p:cNvPicPr>
            <a:picLocks noChangeAspect="1"/>
          </p:cNvPicPr>
          <p:nvPr/>
        </p:nvPicPr>
        <p:blipFill>
          <a:blip r:embed="rId4"/>
          <a:srcRect l="7591" r="5681" b="15076"/>
          <a:stretch>
            <a:fillRect/>
          </a:stretch>
        </p:blipFill>
        <p:spPr bwMode="auto">
          <a:xfrm rot="7217189">
            <a:off x="3460750" y="-95249"/>
            <a:ext cx="58578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9543683">
            <a:off x="806294" y="2799424"/>
            <a:ext cx="260684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pic>
        <p:nvPicPr>
          <p:cNvPr id="16391" name="Рисунок 9" descr="888.jpg"/>
          <p:cNvPicPr>
            <a:picLocks noChangeAspect="1"/>
          </p:cNvPicPr>
          <p:nvPr/>
        </p:nvPicPr>
        <p:blipFill>
          <a:blip r:embed="rId4"/>
          <a:srcRect l="7591" r="5681" b="15076"/>
          <a:stretch>
            <a:fillRect/>
          </a:stretch>
        </p:blipFill>
        <p:spPr bwMode="auto">
          <a:xfrm rot="2495927">
            <a:off x="3789363" y="2660650"/>
            <a:ext cx="6143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0" descr="888.jpg"/>
          <p:cNvPicPr>
            <a:picLocks noChangeAspect="1"/>
          </p:cNvPicPr>
          <p:nvPr/>
        </p:nvPicPr>
        <p:blipFill>
          <a:blip r:embed="rId3"/>
          <a:srcRect l="10516" t="1489" r="5681" b="15076"/>
          <a:stretch>
            <a:fillRect/>
          </a:stretch>
        </p:blipFill>
        <p:spPr bwMode="auto">
          <a:xfrm rot="853319">
            <a:off x="4225925" y="2341563"/>
            <a:ext cx="20177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851912">
            <a:off x="4781550" y="3605213"/>
            <a:ext cx="563563" cy="2322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8358188" y="61436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22" y="4214794"/>
            <a:ext cx="3062943" cy="264320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ty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000108"/>
            <a:ext cx="3143271" cy="4519079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kat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86050" cy="24288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8715375" y="6500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8572561" cy="4643470"/>
          </a:xfr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643938" y="64293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0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02932">
            <a:off x="4643438" y="2928938"/>
            <a:ext cx="20716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500063" y="1214438"/>
            <a:ext cx="3395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929063" y="1143000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2191544" y="2582069"/>
            <a:ext cx="1968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3326607" y="43656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4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4274200">
            <a:off x="2933701" y="2139950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928662" y="1643050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593362">
            <a:off x="1892195" y="3843174"/>
            <a:ext cx="23164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</a:t>
            </a:r>
          </a:p>
        </p:txBody>
      </p:sp>
      <p:pic>
        <p:nvPicPr>
          <p:cNvPr id="19466" name="Рисунок 21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834851">
            <a:off x="4356100" y="3186113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rot="21164214">
            <a:off x="5429250" y="3786188"/>
            <a:ext cx="500063" cy="2000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8572500" y="62150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1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5580312">
            <a:off x="6172994" y="1323181"/>
            <a:ext cx="200977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0" y="2500313"/>
            <a:ext cx="339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429000" y="2357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1683544" y="3647281"/>
            <a:ext cx="1787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2612232" y="1543844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2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436359">
            <a:off x="5149850" y="3592513"/>
            <a:ext cx="1876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4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4274200">
            <a:off x="2481263" y="3273425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>
            <a:off x="4143375" y="4214813"/>
            <a:ext cx="539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2928934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297443">
            <a:off x="1321387" y="4983237"/>
            <a:ext cx="23164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 rot="3400257">
            <a:off x="5173883" y="4823841"/>
            <a:ext cx="1724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43625" y="2928938"/>
            <a:ext cx="2357438" cy="500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4" name="Рисунок 17" descr="888.jpg"/>
          <p:cNvPicPr>
            <a:picLocks noChangeAspect="1"/>
          </p:cNvPicPr>
          <p:nvPr/>
        </p:nvPicPr>
        <p:blipFill>
          <a:blip r:embed="rId7"/>
          <a:srcRect l="7591" t="3255" r="8961" b="15076"/>
          <a:stretch>
            <a:fillRect/>
          </a:stretch>
        </p:blipFill>
        <p:spPr bwMode="auto">
          <a:xfrm rot="-3932304">
            <a:off x="5909469" y="3169444"/>
            <a:ext cx="5191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15"/>
          <p:cNvSpPr txBox="1">
            <a:spLocks noChangeArrowheads="1"/>
          </p:cNvSpPr>
          <p:nvPr/>
        </p:nvSpPr>
        <p:spPr bwMode="auto">
          <a:xfrm>
            <a:off x="8429625" y="62865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День конституции- 12 декабря </a:t>
            </a:r>
            <a:endParaRPr lang="en-US" dirty="0"/>
          </a:p>
        </p:txBody>
      </p:sp>
      <p:pic>
        <p:nvPicPr>
          <p:cNvPr id="3075" name="Рисунок 4" descr="X - konstitucia0007!!!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643063"/>
            <a:ext cx="6176962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7f4e1d70e05a028ac5494877518ff0b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214938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8643938" y="62865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1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5580312">
            <a:off x="6338888" y="1336675"/>
            <a:ext cx="1784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0" y="2500313"/>
            <a:ext cx="339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429000" y="2357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9737708">
            <a:off x="2803525" y="66675"/>
            <a:ext cx="12890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1683544" y="3647281"/>
            <a:ext cx="1787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2612232" y="1543844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0" descr="888.jpg"/>
          <p:cNvPicPr>
            <a:picLocks noChangeAspect="1"/>
          </p:cNvPicPr>
          <p:nvPr/>
        </p:nvPicPr>
        <p:blipFill>
          <a:blip r:embed="rId2"/>
          <a:srcRect l="7591" r="10934" b="18013"/>
          <a:stretch>
            <a:fillRect/>
          </a:stretch>
        </p:blipFill>
        <p:spPr bwMode="auto">
          <a:xfrm rot="-8183331">
            <a:off x="5334000" y="-55563"/>
            <a:ext cx="145732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2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436359">
            <a:off x="5149850" y="3592513"/>
            <a:ext cx="1876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3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-9911542">
            <a:off x="4414838" y="836613"/>
            <a:ext cx="5397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4" descr="888.jpg"/>
          <p:cNvPicPr>
            <a:picLocks noChangeAspect="1"/>
          </p:cNvPicPr>
          <p:nvPr/>
        </p:nvPicPr>
        <p:blipFill>
          <a:blip r:embed="rId7"/>
          <a:srcRect l="7591" r="5681" b="15076"/>
          <a:stretch>
            <a:fillRect/>
          </a:stretch>
        </p:blipFill>
        <p:spPr bwMode="auto">
          <a:xfrm rot="4274200">
            <a:off x="2481263" y="3273425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1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>
            <a:off x="4143375" y="4214813"/>
            <a:ext cx="539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16" descr="888.jpg"/>
          <p:cNvPicPr>
            <a:picLocks noChangeAspect="1"/>
          </p:cNvPicPr>
          <p:nvPr/>
        </p:nvPicPr>
        <p:blipFill>
          <a:blip r:embed="rId8"/>
          <a:srcRect l="7591" r="5681" b="15076"/>
          <a:stretch>
            <a:fillRect/>
          </a:stretch>
        </p:blipFill>
        <p:spPr bwMode="auto">
          <a:xfrm rot="-6831296">
            <a:off x="5949950" y="1533525"/>
            <a:ext cx="539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17" descr="888.jpg"/>
          <p:cNvPicPr>
            <a:picLocks noChangeAspect="1"/>
          </p:cNvPicPr>
          <p:nvPr/>
        </p:nvPicPr>
        <p:blipFill>
          <a:blip r:embed="rId9"/>
          <a:srcRect l="7591" r="5681" b="15076"/>
          <a:stretch>
            <a:fillRect/>
          </a:stretch>
        </p:blipFill>
        <p:spPr bwMode="auto">
          <a:xfrm rot="-3932304">
            <a:off x="5874544" y="3115469"/>
            <a:ext cx="539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2928934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297443">
            <a:off x="1321387" y="4983237"/>
            <a:ext cx="23164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 rot="3400257">
            <a:off x="5173883" y="4823841"/>
            <a:ext cx="1724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2714620"/>
            <a:ext cx="216290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Родина</a:t>
            </a:r>
          </a:p>
        </p:txBody>
      </p:sp>
      <p:sp>
        <p:nvSpPr>
          <p:cNvPr id="21523" name="TextBox 22"/>
          <p:cNvSpPr txBox="1">
            <a:spLocks noChangeArrowheads="1"/>
          </p:cNvSpPr>
          <p:nvPr/>
        </p:nvSpPr>
        <p:spPr bwMode="auto">
          <a:xfrm>
            <a:off x="8715375" y="62865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1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5580312">
            <a:off x="6338888" y="1336675"/>
            <a:ext cx="1784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0" y="2500313"/>
            <a:ext cx="339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429000" y="2357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1683544" y="3647281"/>
            <a:ext cx="1787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2612232" y="1543844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0" descr="888.jpg"/>
          <p:cNvPicPr>
            <a:picLocks noChangeAspect="1"/>
          </p:cNvPicPr>
          <p:nvPr/>
        </p:nvPicPr>
        <p:blipFill>
          <a:blip r:embed="rId2"/>
          <a:srcRect l="7591" r="10934" b="18013"/>
          <a:stretch>
            <a:fillRect/>
          </a:stretch>
        </p:blipFill>
        <p:spPr bwMode="auto">
          <a:xfrm rot="-8183331">
            <a:off x="5257800" y="-85725"/>
            <a:ext cx="1544638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2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436359">
            <a:off x="5149850" y="3592513"/>
            <a:ext cx="1876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4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4274200">
            <a:off x="2481263" y="3273425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>
            <a:off x="4143375" y="4214813"/>
            <a:ext cx="539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6" descr="888.jpg"/>
          <p:cNvPicPr>
            <a:picLocks noChangeAspect="1"/>
          </p:cNvPicPr>
          <p:nvPr/>
        </p:nvPicPr>
        <p:blipFill>
          <a:blip r:embed="rId7"/>
          <a:srcRect l="7591" r="5681" b="15076"/>
          <a:stretch>
            <a:fillRect/>
          </a:stretch>
        </p:blipFill>
        <p:spPr bwMode="auto">
          <a:xfrm rot="-6831296">
            <a:off x="5949950" y="1533525"/>
            <a:ext cx="539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7" descr="888.jpg"/>
          <p:cNvPicPr>
            <a:picLocks noChangeAspect="1"/>
          </p:cNvPicPr>
          <p:nvPr/>
        </p:nvPicPr>
        <p:blipFill>
          <a:blip r:embed="rId8"/>
          <a:srcRect l="7591" r="5681" b="15076"/>
          <a:stretch>
            <a:fillRect/>
          </a:stretch>
        </p:blipFill>
        <p:spPr bwMode="auto">
          <a:xfrm rot="-3932304">
            <a:off x="5874544" y="3115469"/>
            <a:ext cx="539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2928934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297443">
            <a:off x="1321387" y="4983237"/>
            <a:ext cx="23164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 rot="3400257">
            <a:off x="5173883" y="4823841"/>
            <a:ext cx="1724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2714620"/>
            <a:ext cx="216290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Родина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2334888">
            <a:off x="5919788" y="223838"/>
            <a:ext cx="500062" cy="1968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6" name="TextBox 17"/>
          <p:cNvSpPr txBox="1">
            <a:spLocks noChangeArrowheads="1"/>
          </p:cNvSpPr>
          <p:nvPr/>
        </p:nvSpPr>
        <p:spPr bwMode="auto">
          <a:xfrm>
            <a:off x="8643938" y="63579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1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5580312">
            <a:off x="6338888" y="1336675"/>
            <a:ext cx="1784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0" y="2500313"/>
            <a:ext cx="339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429000" y="2357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1683544" y="3647281"/>
            <a:ext cx="1787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2612232" y="1543844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0" descr="888.jpg"/>
          <p:cNvPicPr>
            <a:picLocks noChangeAspect="1"/>
          </p:cNvPicPr>
          <p:nvPr/>
        </p:nvPicPr>
        <p:blipFill>
          <a:blip r:embed="rId2"/>
          <a:srcRect l="7591" r="10934" b="18013"/>
          <a:stretch>
            <a:fillRect/>
          </a:stretch>
        </p:blipFill>
        <p:spPr bwMode="auto">
          <a:xfrm rot="-8183331">
            <a:off x="5191125" y="-42863"/>
            <a:ext cx="17684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2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436359">
            <a:off x="5149850" y="3592513"/>
            <a:ext cx="1876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4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4274200">
            <a:off x="2481263" y="3273425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>
            <a:off x="4143375" y="4214813"/>
            <a:ext cx="539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6" descr="888.jpg"/>
          <p:cNvPicPr>
            <a:picLocks noChangeAspect="1"/>
          </p:cNvPicPr>
          <p:nvPr/>
        </p:nvPicPr>
        <p:blipFill>
          <a:blip r:embed="rId7"/>
          <a:srcRect l="7591" r="5681" b="15076"/>
          <a:stretch>
            <a:fillRect/>
          </a:stretch>
        </p:blipFill>
        <p:spPr bwMode="auto">
          <a:xfrm rot="-6831296">
            <a:off x="5949950" y="1533525"/>
            <a:ext cx="539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7" descr="888.jpg"/>
          <p:cNvPicPr>
            <a:picLocks noChangeAspect="1"/>
          </p:cNvPicPr>
          <p:nvPr/>
        </p:nvPicPr>
        <p:blipFill>
          <a:blip r:embed="rId8"/>
          <a:srcRect l="7591" r="5681" b="15076"/>
          <a:stretch>
            <a:fillRect/>
          </a:stretch>
        </p:blipFill>
        <p:spPr bwMode="auto">
          <a:xfrm rot="-3932304">
            <a:off x="5874544" y="3115469"/>
            <a:ext cx="539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2928934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297443">
            <a:off x="1321387" y="4983237"/>
            <a:ext cx="23164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 rot="3400257">
            <a:off x="5173883" y="4823841"/>
            <a:ext cx="1724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2714620"/>
            <a:ext cx="216290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Родина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8805596">
            <a:off x="4810651" y="1028558"/>
            <a:ext cx="27172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Достоинство</a:t>
            </a:r>
          </a:p>
        </p:txBody>
      </p:sp>
      <p:sp>
        <p:nvSpPr>
          <p:cNvPr id="23570" name="TextBox 17"/>
          <p:cNvSpPr txBox="1">
            <a:spLocks noChangeArrowheads="1"/>
          </p:cNvSpPr>
          <p:nvPr/>
        </p:nvSpPr>
        <p:spPr bwMode="auto">
          <a:xfrm>
            <a:off x="8572500" y="62865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142984"/>
            <a:ext cx="7360733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Человек имеет право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 защиту чести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 достоинства</a:t>
            </a:r>
          </a:p>
        </p:txBody>
      </p:sp>
      <p:pic>
        <p:nvPicPr>
          <p:cNvPr id="24579" name="Рисунок 2" descr="868f005f63b0d53d99e422d1e0c7388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071688"/>
            <a:ext cx="19478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8572500" y="6500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5580312">
            <a:off x="6338888" y="1336675"/>
            <a:ext cx="1784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0" y="2500313"/>
            <a:ext cx="339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429000" y="2357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9737708">
            <a:off x="2803525" y="66675"/>
            <a:ext cx="12890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1683544" y="3647281"/>
            <a:ext cx="1787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2612232" y="1543844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10" descr="888.jpg"/>
          <p:cNvPicPr>
            <a:picLocks noChangeAspect="1"/>
          </p:cNvPicPr>
          <p:nvPr/>
        </p:nvPicPr>
        <p:blipFill>
          <a:blip r:embed="rId2"/>
          <a:srcRect l="7591" r="10934" b="18013"/>
          <a:stretch>
            <a:fillRect/>
          </a:stretch>
        </p:blipFill>
        <p:spPr bwMode="auto">
          <a:xfrm rot="-8183331">
            <a:off x="5191125" y="-42863"/>
            <a:ext cx="17684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2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436359">
            <a:off x="5149850" y="3592513"/>
            <a:ext cx="1876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3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-9911542">
            <a:off x="4414838" y="836613"/>
            <a:ext cx="5397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4" descr="888.jpg"/>
          <p:cNvPicPr>
            <a:picLocks noChangeAspect="1"/>
          </p:cNvPicPr>
          <p:nvPr/>
        </p:nvPicPr>
        <p:blipFill>
          <a:blip r:embed="rId7"/>
          <a:srcRect l="7591" r="5681" b="15076"/>
          <a:stretch>
            <a:fillRect/>
          </a:stretch>
        </p:blipFill>
        <p:spPr bwMode="auto">
          <a:xfrm rot="4274200">
            <a:off x="2481263" y="3273425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>
            <a:off x="4143375" y="4214813"/>
            <a:ext cx="539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16" descr="888.jpg"/>
          <p:cNvPicPr>
            <a:picLocks noChangeAspect="1"/>
          </p:cNvPicPr>
          <p:nvPr/>
        </p:nvPicPr>
        <p:blipFill>
          <a:blip r:embed="rId8"/>
          <a:srcRect l="7591" r="5681" b="15076"/>
          <a:stretch>
            <a:fillRect/>
          </a:stretch>
        </p:blipFill>
        <p:spPr bwMode="auto">
          <a:xfrm rot="-6831296">
            <a:off x="5949950" y="1533525"/>
            <a:ext cx="539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17" descr="888.jpg"/>
          <p:cNvPicPr>
            <a:picLocks noChangeAspect="1"/>
          </p:cNvPicPr>
          <p:nvPr/>
        </p:nvPicPr>
        <p:blipFill>
          <a:blip r:embed="rId9"/>
          <a:srcRect l="7591" r="5681" b="15076"/>
          <a:stretch>
            <a:fillRect/>
          </a:stretch>
        </p:blipFill>
        <p:spPr bwMode="auto">
          <a:xfrm rot="-3932304">
            <a:off x="5874544" y="3115469"/>
            <a:ext cx="539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2928934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297443">
            <a:off x="1278106" y="4875515"/>
            <a:ext cx="24030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 rot="3400257">
            <a:off x="5173883" y="4823841"/>
            <a:ext cx="1724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2714620"/>
            <a:ext cx="19979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Родина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8805596">
            <a:off x="4810651" y="1028558"/>
            <a:ext cx="27172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Достоинство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3862230">
            <a:off x="2824198" y="665257"/>
            <a:ext cx="132745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Мир</a:t>
            </a:r>
          </a:p>
        </p:txBody>
      </p:sp>
      <p:sp>
        <p:nvSpPr>
          <p:cNvPr id="25621" name="TextBox 24"/>
          <p:cNvSpPr txBox="1">
            <a:spLocks noChangeArrowheads="1"/>
          </p:cNvSpPr>
          <p:nvPr/>
        </p:nvSpPr>
        <p:spPr bwMode="auto">
          <a:xfrm>
            <a:off x="8358188" y="62150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357166"/>
            <a:ext cx="557216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Организация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Объединённых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Наций</a:t>
            </a:r>
          </a:p>
        </p:txBody>
      </p:sp>
      <p:pic>
        <p:nvPicPr>
          <p:cNvPr id="26627" name="Содержимое 6" descr="6b6294638a5537adf6264f5f237f43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3429000"/>
            <a:ext cx="4286250" cy="2800350"/>
          </a:xfr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643938" y="62865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4" descr="AS23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2928938"/>
            <a:ext cx="4040188" cy="3746500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6215106" cy="3477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Поддерживать мир 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Всем мире,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развивать дружеские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отношения между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народами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643938" y="63579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icj-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35353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000125" y="2928938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Международный суд</a:t>
            </a:r>
            <a:endParaRPr lang="en-US">
              <a:latin typeface="Calibri" pitchFamily="34" charset="0"/>
            </a:endParaRPr>
          </a:p>
        </p:txBody>
      </p:sp>
      <p:pic>
        <p:nvPicPr>
          <p:cNvPr id="28676" name="Рисунок 3" descr="imo-f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28625"/>
            <a:ext cx="3536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4286250" y="2857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Международная морская организация (ИМО)</a:t>
            </a:r>
            <a:endParaRPr lang="en-US">
              <a:latin typeface="Calibri" pitchFamily="34" charset="0"/>
            </a:endParaRPr>
          </a:p>
        </p:txBody>
      </p:sp>
      <p:pic>
        <p:nvPicPr>
          <p:cNvPr id="28678" name="Рисунок 5" descr="unesco-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00438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0" y="6072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Организация Объединенных Наций по образованию, науке и культуре (ЮНЕСКО)</a:t>
            </a:r>
            <a:endParaRPr lang="en-US">
              <a:latin typeface="Calibri" pitchFamily="34" charset="0"/>
            </a:endParaRPr>
          </a:p>
        </p:txBody>
      </p:sp>
      <p:pic>
        <p:nvPicPr>
          <p:cNvPr id="28680" name="Рисунок 7" descr="unicef-f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5"/>
            <a:ext cx="38227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Прямоугольник 8"/>
          <p:cNvSpPr>
            <a:spLocks noChangeArrowheads="1"/>
          </p:cNvSpPr>
          <p:nvPr/>
        </p:nvSpPr>
        <p:spPr bwMode="auto">
          <a:xfrm>
            <a:off x="4572000" y="6072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Детский фонд Объединенных Наций (ЮНИСЕФ)</a:t>
            </a:r>
            <a:endParaRPr lang="en-US">
              <a:latin typeface="Calibri" pitchFamily="34" charset="0"/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8715375" y="63579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unido-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33575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14313" y="2357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Организация Объединенных Наций по промышленному развитию (ЮНИДО)</a:t>
            </a:r>
            <a:endParaRPr lang="en-US">
              <a:latin typeface="Calibri" pitchFamily="34" charset="0"/>
            </a:endParaRPr>
          </a:p>
        </p:txBody>
      </p:sp>
      <p:pic>
        <p:nvPicPr>
          <p:cNvPr id="29700" name="Рисунок 3" descr="upu-f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42875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4857750" y="2571750"/>
            <a:ext cx="3452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Всемирный почтовый союз (ВПС)</a:t>
            </a:r>
            <a:endParaRPr lang="en-US">
              <a:latin typeface="Calibri" pitchFamily="34" charset="0"/>
            </a:endParaRPr>
          </a:p>
        </p:txBody>
      </p:sp>
      <p:pic>
        <p:nvPicPr>
          <p:cNvPr id="29702" name="Рисунок 5" descr="who-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33375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0" y="5929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Всемирная организация здравоохранения (ВОЗ)</a:t>
            </a:r>
            <a:endParaRPr lang="en-US">
              <a:latin typeface="Calibri" pitchFamily="34" charset="0"/>
            </a:endParaRPr>
          </a:p>
        </p:txBody>
      </p:sp>
      <p:pic>
        <p:nvPicPr>
          <p:cNvPr id="29704" name="Рисунок 7" descr="wmo-f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143250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8"/>
          <p:cNvSpPr>
            <a:spLocks noChangeArrowheads="1"/>
          </p:cNvSpPr>
          <p:nvPr/>
        </p:nvSpPr>
        <p:spPr bwMode="auto">
          <a:xfrm>
            <a:off x="4572000" y="56435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Всемирная метеорологическая организация (ВМО)</a:t>
            </a:r>
            <a:endParaRPr lang="en-US">
              <a:latin typeface="Calibri" pitchFamily="34" charset="0"/>
            </a:endParaRP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8643938" y="6500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89676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928688"/>
            <a:ext cx="32861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8501063" y="62865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357313"/>
            <a:ext cx="364331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571500" y="2357438"/>
            <a:ext cx="2428875" cy="1857375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блако 5"/>
          <p:cNvSpPr/>
          <p:nvPr/>
        </p:nvSpPr>
        <p:spPr>
          <a:xfrm>
            <a:off x="4714875" y="214313"/>
            <a:ext cx="2928938" cy="1643062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блако 7"/>
          <p:cNvSpPr/>
          <p:nvPr/>
        </p:nvSpPr>
        <p:spPr>
          <a:xfrm>
            <a:off x="500063" y="357188"/>
            <a:ext cx="2786062" cy="1714500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Облако 9"/>
          <p:cNvSpPr/>
          <p:nvPr/>
        </p:nvSpPr>
        <p:spPr>
          <a:xfrm>
            <a:off x="5786438" y="2643188"/>
            <a:ext cx="2857500" cy="1928812"/>
          </a:xfrm>
          <a:prstGeom prst="cloud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8643938" y="62865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1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5580312">
            <a:off x="6338888" y="1336675"/>
            <a:ext cx="17843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6" descr="888.jpg"/>
          <p:cNvPicPr>
            <a:picLocks noChangeAspect="1"/>
          </p:cNvPicPr>
          <p:nvPr/>
        </p:nvPicPr>
        <p:blipFill>
          <a:blip r:embed="rId3"/>
          <a:srcRect l="15076" t="7591" b="5681"/>
          <a:stretch>
            <a:fillRect/>
          </a:stretch>
        </p:blipFill>
        <p:spPr bwMode="auto">
          <a:xfrm>
            <a:off x="0" y="2500313"/>
            <a:ext cx="339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" descr="8.jpg"/>
          <p:cNvPicPr>
            <a:picLocks noChangeAspect="1"/>
          </p:cNvPicPr>
          <p:nvPr/>
        </p:nvPicPr>
        <p:blipFill>
          <a:blip r:embed="rId4"/>
          <a:srcRect l="3333" t="3448" r="6667" b="6897"/>
          <a:stretch>
            <a:fillRect/>
          </a:stretch>
        </p:blipFill>
        <p:spPr bwMode="auto">
          <a:xfrm>
            <a:off x="3429000" y="2357438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9737708">
            <a:off x="2803525" y="66675"/>
            <a:ext cx="12890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9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3175544">
            <a:off x="1683544" y="3647281"/>
            <a:ext cx="17875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 rot="7702744">
            <a:off x="2612232" y="1543844"/>
            <a:ext cx="5397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10" descr="888.jpg"/>
          <p:cNvPicPr>
            <a:picLocks noChangeAspect="1"/>
          </p:cNvPicPr>
          <p:nvPr/>
        </p:nvPicPr>
        <p:blipFill>
          <a:blip r:embed="rId2"/>
          <a:srcRect l="7591" r="10934" b="18013"/>
          <a:stretch>
            <a:fillRect/>
          </a:stretch>
        </p:blipFill>
        <p:spPr bwMode="auto">
          <a:xfrm rot="-8183331">
            <a:off x="5191125" y="-42863"/>
            <a:ext cx="17684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12" descr="888.jpg"/>
          <p:cNvPicPr>
            <a:picLocks noChangeAspect="1"/>
          </p:cNvPicPr>
          <p:nvPr/>
        </p:nvPicPr>
        <p:blipFill>
          <a:blip r:embed="rId2"/>
          <a:srcRect l="7591" r="5681" b="15076"/>
          <a:stretch>
            <a:fillRect/>
          </a:stretch>
        </p:blipFill>
        <p:spPr bwMode="auto">
          <a:xfrm rot="-2436359">
            <a:off x="5149850" y="3592513"/>
            <a:ext cx="1876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3" descr="888.jpg"/>
          <p:cNvPicPr>
            <a:picLocks noChangeAspect="1"/>
          </p:cNvPicPr>
          <p:nvPr/>
        </p:nvPicPr>
        <p:blipFill>
          <a:blip r:embed="rId6"/>
          <a:srcRect l="7591" r="5681" b="15076"/>
          <a:stretch>
            <a:fillRect/>
          </a:stretch>
        </p:blipFill>
        <p:spPr bwMode="auto">
          <a:xfrm rot="-9911542">
            <a:off x="4414838" y="836613"/>
            <a:ext cx="5397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14" descr="888.jpg"/>
          <p:cNvPicPr>
            <a:picLocks noChangeAspect="1"/>
          </p:cNvPicPr>
          <p:nvPr/>
        </p:nvPicPr>
        <p:blipFill>
          <a:blip r:embed="rId7"/>
          <a:srcRect l="7591" r="5681" b="15076"/>
          <a:stretch>
            <a:fillRect/>
          </a:stretch>
        </p:blipFill>
        <p:spPr bwMode="auto">
          <a:xfrm rot="4274200">
            <a:off x="2481263" y="3273425"/>
            <a:ext cx="5397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Рисунок 15" descr="888.jpg"/>
          <p:cNvPicPr>
            <a:picLocks noChangeAspect="1"/>
          </p:cNvPicPr>
          <p:nvPr/>
        </p:nvPicPr>
        <p:blipFill>
          <a:blip r:embed="rId5"/>
          <a:srcRect l="7591" r="5681" b="15076"/>
          <a:stretch>
            <a:fillRect/>
          </a:stretch>
        </p:blipFill>
        <p:spPr bwMode="auto">
          <a:xfrm>
            <a:off x="4143375" y="4214813"/>
            <a:ext cx="539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Рисунок 16" descr="888.jpg"/>
          <p:cNvPicPr>
            <a:picLocks noChangeAspect="1"/>
          </p:cNvPicPr>
          <p:nvPr/>
        </p:nvPicPr>
        <p:blipFill>
          <a:blip r:embed="rId8"/>
          <a:srcRect l="7591" r="5681" b="15076"/>
          <a:stretch>
            <a:fillRect/>
          </a:stretch>
        </p:blipFill>
        <p:spPr bwMode="auto">
          <a:xfrm rot="-6831296">
            <a:off x="5949950" y="1533525"/>
            <a:ext cx="539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Рисунок 17" descr="888.jpg"/>
          <p:cNvPicPr>
            <a:picLocks noChangeAspect="1"/>
          </p:cNvPicPr>
          <p:nvPr/>
        </p:nvPicPr>
        <p:blipFill>
          <a:blip r:embed="rId9"/>
          <a:srcRect l="7591" r="5681" b="15076"/>
          <a:stretch>
            <a:fillRect/>
          </a:stretch>
        </p:blipFill>
        <p:spPr bwMode="auto">
          <a:xfrm rot="-3932304">
            <a:off x="5874544" y="3115469"/>
            <a:ext cx="539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8596" y="2928934"/>
            <a:ext cx="185738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 rot="19297443">
            <a:off x="1278106" y="4875515"/>
            <a:ext cx="24030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доровье</a:t>
            </a:r>
          </a:p>
        </p:txBody>
      </p:sp>
      <p:sp>
        <p:nvSpPr>
          <p:cNvPr id="21" name="Прямоугольник 20"/>
          <p:cNvSpPr/>
          <p:nvPr/>
        </p:nvSpPr>
        <p:spPr>
          <a:xfrm rot="3400257">
            <a:off x="5173883" y="4823841"/>
            <a:ext cx="1724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86512" y="2714620"/>
            <a:ext cx="19979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Родина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8805596">
            <a:off x="4810651" y="1028558"/>
            <a:ext cx="27172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Достоинство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3862230">
            <a:off x="2824198" y="665257"/>
            <a:ext cx="132745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Мир</a:t>
            </a:r>
          </a:p>
        </p:txBody>
      </p:sp>
      <p:sp>
        <p:nvSpPr>
          <p:cNvPr id="31765" name="TextBox 24"/>
          <p:cNvSpPr txBox="1">
            <a:spLocks noChangeArrowheads="1"/>
          </p:cNvSpPr>
          <p:nvPr/>
        </p:nvSpPr>
        <p:spPr bwMode="auto">
          <a:xfrm>
            <a:off x="8358188" y="62150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61925" y="357188"/>
            <a:ext cx="899318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u="sng"/>
              <a:t>Каждый человек имеет право на то,</a:t>
            </a:r>
          </a:p>
          <a:p>
            <a:r>
              <a:rPr lang="ru-RU" sz="3600" b="1" u="sng"/>
              <a:t> что является самым важным </a:t>
            </a:r>
          </a:p>
          <a:p>
            <a:r>
              <a:rPr lang="ru-RU" sz="3600" b="1" u="sng"/>
              <a:t>для него –</a:t>
            </a:r>
            <a:r>
              <a:rPr lang="ru-RU" sz="3600"/>
              <a:t> это </a:t>
            </a:r>
          </a:p>
          <a:p>
            <a:r>
              <a:rPr lang="ru-RU" sz="3600"/>
              <a:t>- право на жизнь и её охрану,</a:t>
            </a:r>
          </a:p>
          <a:p>
            <a:r>
              <a:rPr lang="ru-RU" sz="3600"/>
              <a:t> - право на охрану здоровья, чести и </a:t>
            </a:r>
          </a:p>
          <a:p>
            <a:r>
              <a:rPr lang="ru-RU" sz="3600"/>
              <a:t>достоинства, </a:t>
            </a:r>
          </a:p>
          <a:p>
            <a:pPr>
              <a:buFontTx/>
              <a:buChar char="-"/>
            </a:pPr>
            <a:r>
              <a:rPr lang="ru-RU" sz="3600"/>
              <a:t>право жить в мире, среди своих </a:t>
            </a:r>
          </a:p>
          <a:p>
            <a:r>
              <a:rPr lang="ru-RU" sz="3600"/>
              <a:t>близких, в своей родной  стране </a:t>
            </a:r>
          </a:p>
          <a:p>
            <a:r>
              <a:rPr lang="ru-RU" sz="3600"/>
              <a:t>и в случае необходимости пользоваться </a:t>
            </a:r>
          </a:p>
          <a:p>
            <a:r>
              <a:rPr lang="ru-RU" sz="3600"/>
              <a:t>её защитой.</a:t>
            </a:r>
          </a:p>
          <a:p>
            <a:endParaRPr lang="ru-RU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8501063" y="635793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 descr="konk_2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071688"/>
            <a:ext cx="39036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1" descr="img_4719799_173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7188"/>
            <a:ext cx="28336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 descr="fad7216fa6f1cd1013fba98e1e5e707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28625"/>
            <a:ext cx="150018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 descr="39d9fc251bfb6691f195990a903c79d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572000"/>
            <a:ext cx="205898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8429625" y="62150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715375" y="64293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858250" y="6500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08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286125"/>
            <a:ext cx="46831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bird3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1143000"/>
            <a:ext cx="2266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5" descr="bird1-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369888"/>
            <a:ext cx="31559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8572500" y="62865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48000" contrast="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417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285728"/>
            <a:ext cx="5214974" cy="349403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96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357562"/>
            <a:ext cx="4476781" cy="3357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2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83729"/>
            <a:ext cx="2679704" cy="387427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197" name="Рисунок 6" descr="3bffde1cba3dd9d81ff3f03bf363fec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142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87bd1d1e696192601022b3431ffcca4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64293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e02c8ebbb052af4b10840ffef4f990c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4786322"/>
            <a:ext cx="1643074" cy="173237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8643938" y="62865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857471"/>
            <a:ext cx="5334037" cy="4000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18a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499693" cy="3374770"/>
          </a:xfrm>
          <a:effectLst>
            <a:softEdge rad="112500"/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858250" y="63579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572500" y="64293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314</Words>
  <Application>Microsoft Office PowerPoint</Application>
  <PresentationFormat>Экран (4:3)</PresentationFormat>
  <Paragraphs>126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Слайд 1</vt:lpstr>
      <vt:lpstr>День конституции- 12 декабря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Вован</dc:creator>
  <cp:lastModifiedBy>User</cp:lastModifiedBy>
  <cp:revision>33</cp:revision>
  <dcterms:created xsi:type="dcterms:W3CDTF">2008-12-06T11:40:55Z</dcterms:created>
  <dcterms:modified xsi:type="dcterms:W3CDTF">2012-05-09T01:17:34Z</dcterms:modified>
</cp:coreProperties>
</file>