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F017B-84AA-4865-9FBC-85690F0AF83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36121-BDF5-4295-B141-11FDA322D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52E8-80EE-4496-8543-9D9DB59856F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D705-CCA5-4A0E-AE06-766D4A0DD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52E8-80EE-4496-8543-9D9DB59856F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D705-CCA5-4A0E-AE06-766D4A0DD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52E8-80EE-4496-8543-9D9DB59856F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D705-CCA5-4A0E-AE06-766D4A0DD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52E8-80EE-4496-8543-9D9DB59856F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D705-CCA5-4A0E-AE06-766D4A0DD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52E8-80EE-4496-8543-9D9DB59856F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D705-CCA5-4A0E-AE06-766D4A0DD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52E8-80EE-4496-8543-9D9DB59856F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D705-CCA5-4A0E-AE06-766D4A0DD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52E8-80EE-4496-8543-9D9DB59856F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D705-CCA5-4A0E-AE06-766D4A0DD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52E8-80EE-4496-8543-9D9DB59856F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D705-CCA5-4A0E-AE06-766D4A0DD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52E8-80EE-4496-8543-9D9DB59856F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D705-CCA5-4A0E-AE06-766D4A0DD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52E8-80EE-4496-8543-9D9DB59856F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D705-CCA5-4A0E-AE06-766D4A0DD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52E8-80EE-4496-8543-9D9DB59856F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B6D705-CCA5-4A0E-AE06-766D4A0DDE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FA52E8-80EE-4496-8543-9D9DB59856F4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B6D705-CCA5-4A0E-AE06-766D4A0DDE5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60648"/>
            <a:ext cx="910884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Презентация социального педагога </a:t>
            </a:r>
          </a:p>
          <a:p>
            <a:pPr algn="ctr"/>
            <a:r>
              <a:rPr lang="ru-RU" sz="4000" dirty="0" smtClean="0"/>
              <a:t>ГБОУ школы №69 Курортного района </a:t>
            </a:r>
          </a:p>
          <a:p>
            <a:pPr algn="ctr"/>
            <a:r>
              <a:rPr lang="ru-RU" sz="4000" dirty="0" smtClean="0"/>
              <a:t>Санкт – Петербурга</a:t>
            </a:r>
          </a:p>
          <a:p>
            <a:pPr algn="ctr"/>
            <a:r>
              <a:rPr lang="ru-RU" sz="4000" dirty="0" smtClean="0"/>
              <a:t>Радул Наталии Николаевны</a:t>
            </a:r>
            <a:endParaRPr lang="ru-RU" sz="4000" dirty="0"/>
          </a:p>
        </p:txBody>
      </p:sp>
      <p:pic>
        <p:nvPicPr>
          <p:cNvPr id="7" name="Рисунок 6" descr="school450_0612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805051"/>
            <a:ext cx="5472608" cy="3646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7" y="2204864"/>
            <a:ext cx="86409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500" i="1" dirty="0" smtClean="0"/>
              <a:t> Для наиболее эффективного поиска воспитанника, совершившего самовольный уход, весь педагогический коллектив должен действовать </a:t>
            </a:r>
            <a:r>
              <a:rPr lang="ru-RU" sz="2500" b="1" i="1" dirty="0" smtClean="0"/>
              <a:t>слаженно</a:t>
            </a:r>
            <a:r>
              <a:rPr lang="ru-RU" sz="2500" i="1" dirty="0" smtClean="0"/>
              <a:t> и </a:t>
            </a:r>
            <a:r>
              <a:rPr lang="ru-RU" sz="2500" b="1" i="1" dirty="0" smtClean="0"/>
              <a:t>четко</a:t>
            </a:r>
            <a:endParaRPr lang="ru-RU" sz="25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9" y="4221088"/>
            <a:ext cx="864095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500" i="1" dirty="0" smtClean="0"/>
              <a:t> Во многих детских домах разработаны </a:t>
            </a:r>
            <a:r>
              <a:rPr lang="ru-RU" sz="2500" b="1" i="1" dirty="0" smtClean="0"/>
              <a:t>инструкции</a:t>
            </a:r>
            <a:r>
              <a:rPr lang="ru-RU" sz="2500" i="1" dirty="0" smtClean="0"/>
              <a:t>, регламентирующие действия каждого сотрудника при совершении воспитанником самовольного ухода</a:t>
            </a:r>
            <a:endParaRPr lang="ru-RU" sz="25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620688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Поиск воспитанника, совершившего самовольный уход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564904"/>
            <a:ext cx="87849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500" i="1" dirty="0" smtClean="0"/>
              <a:t> Важную роль при поиске ребенка играет не только взаимодействие внутри педагогического коллектива, но и </a:t>
            </a:r>
            <a:r>
              <a:rPr lang="ru-RU" sz="2500" b="1" i="1" dirty="0" smtClean="0"/>
              <a:t>межведомственное взаимодействие субъектов профилактики</a:t>
            </a:r>
            <a:r>
              <a:rPr lang="ru-RU" sz="2500" i="1" dirty="0" smtClean="0"/>
              <a:t>.</a:t>
            </a:r>
          </a:p>
          <a:p>
            <a:pPr algn="just"/>
            <a:endParaRPr lang="ru-RU" sz="2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420888"/>
            <a:ext cx="867645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500" i="1" dirty="0" smtClean="0"/>
              <a:t> Помощь в поиске могут оказать также </a:t>
            </a:r>
            <a:r>
              <a:rPr lang="ru-RU" sz="2500" b="1" i="1" dirty="0" smtClean="0"/>
              <a:t>родственники</a:t>
            </a:r>
            <a:r>
              <a:rPr lang="ru-RU" sz="2500" i="1" dirty="0" smtClean="0"/>
              <a:t> ребенка, поэтому важно акцентировать работу социального педагога на установление доверительных отношений с родственниками воспитанников детского дома.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772816"/>
            <a:ext cx="867645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500" i="1" dirty="0" smtClean="0"/>
              <a:t> Главным в работе с воспитанниками, совершающими самовольные уходы, является </a:t>
            </a:r>
            <a:r>
              <a:rPr lang="ru-RU" sz="2500" b="1" i="1" dirty="0" smtClean="0"/>
              <a:t>ранняя профилактика </a:t>
            </a:r>
            <a:r>
              <a:rPr lang="ru-RU" sz="2500" i="1" dirty="0" smtClean="0"/>
              <a:t>– выявление детей, склонных к побегам, оказание таким детям помощи в образовательном процессе, вовлечение в </a:t>
            </a:r>
            <a:r>
              <a:rPr lang="ru-RU" sz="2500" i="1" dirty="0" err="1" smtClean="0"/>
              <a:t>досуговую</a:t>
            </a:r>
            <a:r>
              <a:rPr lang="ru-RU" sz="2500" i="1" dirty="0" smtClean="0"/>
              <a:t> деятельность, определение круга общения, создание комфортной среды проживания. </a:t>
            </a:r>
          </a:p>
          <a:p>
            <a:pPr algn="just"/>
            <a:endParaRPr lang="ru-RU" sz="2500" i="1" dirty="0" smtClean="0"/>
          </a:p>
          <a:p>
            <a:pPr algn="just"/>
            <a:r>
              <a:rPr lang="ru-RU" sz="2500" i="1" dirty="0" smtClean="0"/>
              <a:t>Ребенок должен чувствовать себя </a:t>
            </a:r>
            <a:r>
              <a:rPr lang="ru-RU" sz="2500" i="1" u="sng" dirty="0" smtClean="0"/>
              <a:t>НУЖНЫМ</a:t>
            </a:r>
            <a:r>
              <a:rPr lang="ru-RU" sz="2500" i="1" dirty="0" smtClean="0"/>
              <a:t> и </a:t>
            </a:r>
            <a:r>
              <a:rPr lang="ru-RU" sz="2500" i="1" u="sng" dirty="0" smtClean="0"/>
              <a:t>ЗНАЧИМЫМ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99695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u="sng" dirty="0" smtClean="0"/>
              <a:t>СПАСИБО ЗА ВНИМАНИЕ!</a:t>
            </a:r>
            <a:endParaRPr lang="ru-RU" sz="4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484784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3930" y="2132856"/>
            <a:ext cx="862851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500" b="1" i="1" dirty="0" smtClean="0"/>
              <a:t>«Самовольные уходы воспитанников </a:t>
            </a:r>
          </a:p>
          <a:p>
            <a:pPr algn="ctr"/>
            <a:r>
              <a:rPr lang="ru-RU" sz="3500" b="1" i="1" dirty="0" smtClean="0"/>
              <a:t>из сиротских учреждений»</a:t>
            </a:r>
            <a:endParaRPr lang="ru-RU" sz="35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988840"/>
            <a:ext cx="87129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i="1" dirty="0" smtClean="0"/>
              <a:t>Проблема самовольных уходов воспитанников из сиротских учреждений является актуальной, сложной и многогранной.</a:t>
            </a:r>
          </a:p>
          <a:p>
            <a:pPr algn="just"/>
            <a:r>
              <a:rPr lang="ru-RU" sz="2200" i="1" dirty="0" smtClean="0"/>
              <a:t> Во время нахождения воспитанников вне стен детского дома, дети могут стать жертвой преступления, а также могут быть вовлечены в совершение правонарушений и преступлений различного характера.</a:t>
            </a:r>
          </a:p>
          <a:p>
            <a:pPr algn="just"/>
            <a:r>
              <a:rPr lang="ru-RU" sz="2200" i="1" dirty="0" smtClean="0"/>
              <a:t>Дети из детских домов отличаются от детей, растущих в семьях, по физическому и психическому развитию. Они лишены материнской любви, оторваны от семейных традиций, не имеют достаточного опыта в решении конфликтных ситуаций.</a:t>
            </a:r>
          </a:p>
          <a:p>
            <a:pPr algn="just"/>
            <a:r>
              <a:rPr lang="ru-RU" sz="2200" i="1" dirty="0" smtClean="0"/>
              <a:t>Подростковый возраст  у таких детей проходит сложнее, чем у сверстников, живущих в семьях.</a:t>
            </a:r>
          </a:p>
          <a:p>
            <a:pPr algn="just"/>
            <a:r>
              <a:rPr lang="ru-RU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12474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Вступление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96752"/>
            <a:ext cx="84249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Самовольные уходы (побеги) воспитанников могут быть:</a:t>
            </a:r>
          </a:p>
          <a:p>
            <a:pPr algn="just"/>
            <a:r>
              <a:rPr lang="ru-RU" sz="3200" dirty="0" smtClean="0"/>
              <a:t> </a:t>
            </a:r>
          </a:p>
          <a:p>
            <a:pPr algn="just"/>
            <a:endParaRPr lang="ru-RU" sz="32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3200" b="1" i="1" dirty="0" smtClean="0"/>
              <a:t> Мотивированными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b="1" i="1" dirty="0"/>
              <a:t> </a:t>
            </a:r>
            <a:r>
              <a:rPr lang="ru-RU" sz="3200" b="1" i="1" dirty="0" smtClean="0"/>
              <a:t>Немотивированными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052736"/>
            <a:ext cx="59021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smtClean="0"/>
              <a:t>Наиболее распространенные </a:t>
            </a:r>
          </a:p>
          <a:p>
            <a:pPr algn="ctr"/>
            <a:r>
              <a:rPr lang="ru-RU" sz="3200" b="1" i="1" dirty="0" smtClean="0"/>
              <a:t>мотивированные</a:t>
            </a:r>
            <a:r>
              <a:rPr lang="ru-RU" sz="3200" i="1" dirty="0" smtClean="0"/>
              <a:t> побеги: </a:t>
            </a:r>
            <a:endParaRPr lang="ru-RU" sz="2000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05064"/>
            <a:ext cx="84249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i="1" dirty="0" smtClean="0"/>
              <a:t>Совершаются воспитанниками в силу их желания избавиться от контроля со стороны взрослых, а также их стремления к свободной и разгульной жизни</a:t>
            </a:r>
            <a:endParaRPr lang="ru-RU" sz="25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85293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500" b="1" i="1" u="sng" dirty="0" smtClean="0"/>
              <a:t> </a:t>
            </a:r>
            <a:r>
              <a:rPr lang="ru-RU" sz="3200" b="1" i="1" u="sng" dirty="0" smtClean="0"/>
              <a:t>Эмансипационные побеги</a:t>
            </a:r>
            <a:endParaRPr lang="ru-RU" sz="32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908720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i="1" dirty="0" smtClean="0"/>
              <a:t> </a:t>
            </a:r>
            <a:r>
              <a:rPr lang="ru-RU" sz="3200" b="1" i="1" u="sng" dirty="0" smtClean="0"/>
              <a:t>Импульсивные побеги </a:t>
            </a:r>
          </a:p>
          <a:p>
            <a:pPr algn="ctr"/>
            <a:endParaRPr lang="ru-RU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204864"/>
            <a:ext cx="829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i="1" dirty="0" smtClean="0"/>
              <a:t>Совершаются воспитанниками в силу определенных обстоятельств, порывов и минутных желаний.</a:t>
            </a:r>
          </a:p>
          <a:p>
            <a:pPr algn="just"/>
            <a:endParaRPr lang="ru-RU" sz="2500" i="1" dirty="0" smtClean="0"/>
          </a:p>
          <a:p>
            <a:pPr algn="just"/>
            <a:endParaRPr lang="ru-RU" sz="2500" i="1" dirty="0"/>
          </a:p>
          <a:p>
            <a:pPr algn="just"/>
            <a:r>
              <a:rPr lang="ru-RU" sz="2500" i="1" dirty="0" smtClean="0"/>
              <a:t>Импульсивным побегам подвержены ведомые, зависящие от чужого мнения дети, а также дети, которые так и не смогли адаптироваться к жизни в детском доме.</a:t>
            </a:r>
            <a:endParaRPr lang="ru-RU" sz="2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124744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i="1" u="sng" dirty="0" smtClean="0"/>
              <a:t> Демонстрационные побеги</a:t>
            </a:r>
          </a:p>
          <a:p>
            <a:pPr algn="ctr"/>
            <a:endParaRPr lang="ru-RU" sz="4000" i="1" dirty="0" smtClean="0"/>
          </a:p>
          <a:p>
            <a:pPr algn="ctr"/>
            <a:endParaRPr lang="ru-RU" sz="4000" i="1" dirty="0"/>
          </a:p>
          <a:p>
            <a:pPr algn="just"/>
            <a:r>
              <a:rPr lang="ru-RU" sz="2500" i="1" dirty="0" smtClean="0"/>
              <a:t>Совершаются воспитанниками для достижения определенной цели или получения какой-либо выгоды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052736"/>
            <a:ext cx="51934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i="1" dirty="0" smtClean="0"/>
              <a:t> </a:t>
            </a:r>
            <a:r>
              <a:rPr lang="ru-RU" sz="3200" b="1" i="1" dirty="0" err="1" smtClean="0"/>
              <a:t>Дромонические</a:t>
            </a:r>
            <a:r>
              <a:rPr lang="ru-RU" sz="3200" b="1" i="1" dirty="0" smtClean="0"/>
              <a:t> побеги</a:t>
            </a:r>
            <a:r>
              <a:rPr lang="ru-RU" sz="3200" i="1" dirty="0" smtClean="0"/>
              <a:t> </a:t>
            </a:r>
          </a:p>
          <a:p>
            <a:pPr algn="ctr"/>
            <a:endParaRPr lang="ru-RU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996952"/>
            <a:ext cx="842493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i="1" dirty="0"/>
              <a:t>С</a:t>
            </a:r>
            <a:r>
              <a:rPr lang="ru-RU" sz="2500" i="1" dirty="0" smtClean="0"/>
              <a:t>овершаются воспитанниками, склонными к бродяжничеству, одержимыми приключениями и зачастую имеющими серьезные медицинские заболевания.</a:t>
            </a:r>
          </a:p>
          <a:p>
            <a:pPr algn="just"/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4437112"/>
            <a:ext cx="8284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i="1" dirty="0" smtClean="0"/>
          </a:p>
          <a:p>
            <a:endParaRPr lang="ru-RU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052736"/>
            <a:ext cx="85689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i="1" dirty="0" smtClean="0"/>
              <a:t>В зависимости от своей продолжительности самовольные уходы могут быть:</a:t>
            </a:r>
            <a:endParaRPr lang="ru-RU" sz="25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780928"/>
            <a:ext cx="8748464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500" dirty="0"/>
              <a:t> </a:t>
            </a:r>
            <a:r>
              <a:rPr lang="ru-RU" sz="3200" b="1" i="1" dirty="0" smtClean="0"/>
              <a:t>Непродолжительные</a:t>
            </a:r>
          </a:p>
          <a:p>
            <a:r>
              <a:rPr lang="ru-RU" sz="2500" i="1" dirty="0" smtClean="0"/>
              <a:t>     Длятся 2-3 дня</a:t>
            </a:r>
          </a:p>
          <a:p>
            <a:endParaRPr lang="ru-RU" sz="2500" i="1" dirty="0"/>
          </a:p>
          <a:p>
            <a:pPr>
              <a:buFont typeface="Wingdings" pitchFamily="2" charset="2"/>
              <a:buChar char="Ø"/>
            </a:pPr>
            <a:r>
              <a:rPr lang="ru-RU" sz="3200" b="1" i="1" dirty="0" smtClean="0"/>
              <a:t> Длительные</a:t>
            </a:r>
          </a:p>
          <a:p>
            <a:r>
              <a:rPr lang="ru-RU" sz="2500" i="1" dirty="0" smtClean="0"/>
              <a:t>     Длятся месяцами </a:t>
            </a:r>
            <a:endParaRPr lang="ru-RU" sz="2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404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Mihail</dc:creator>
  <cp:lastModifiedBy>Mihail</cp:lastModifiedBy>
  <cp:revision>18</cp:revision>
  <dcterms:created xsi:type="dcterms:W3CDTF">2014-02-25T18:55:15Z</dcterms:created>
  <dcterms:modified xsi:type="dcterms:W3CDTF">2014-02-25T21:06:50Z</dcterms:modified>
</cp:coreProperties>
</file>