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5D8C9-31E6-4B80-B7C4-CE16094B6B44}" type="datetimeFigureOut">
              <a:rPr lang="ru-RU" smtClean="0"/>
              <a:pPr/>
              <a:t>30.03.2012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446E-2697-4973-A764-F134BA2506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5D8C9-31E6-4B80-B7C4-CE16094B6B44}" type="datetimeFigureOut">
              <a:rPr lang="ru-RU" smtClean="0"/>
              <a:pPr/>
              <a:t>30.03.2012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446E-2697-4973-A764-F134BA2506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5D8C9-31E6-4B80-B7C4-CE16094B6B44}" type="datetimeFigureOut">
              <a:rPr lang="ru-RU" smtClean="0"/>
              <a:pPr/>
              <a:t>30.03.2012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446E-2697-4973-A764-F134BA2506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5D8C9-31E6-4B80-B7C4-CE16094B6B44}" type="datetimeFigureOut">
              <a:rPr lang="ru-RU" smtClean="0"/>
              <a:pPr/>
              <a:t>30.03.2012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446E-2697-4973-A764-F134BA2506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5D8C9-31E6-4B80-B7C4-CE16094B6B44}" type="datetimeFigureOut">
              <a:rPr lang="ru-RU" smtClean="0"/>
              <a:pPr/>
              <a:t>30.03.2012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446E-2697-4973-A764-F134BA2506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5D8C9-31E6-4B80-B7C4-CE16094B6B44}" type="datetimeFigureOut">
              <a:rPr lang="ru-RU" smtClean="0"/>
              <a:pPr/>
              <a:t>30.03.2012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446E-2697-4973-A764-F134BA2506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5D8C9-31E6-4B80-B7C4-CE16094B6B44}" type="datetimeFigureOut">
              <a:rPr lang="ru-RU" smtClean="0"/>
              <a:pPr/>
              <a:t>30.03.2012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446E-2697-4973-A764-F134BA2506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5D8C9-31E6-4B80-B7C4-CE16094B6B44}" type="datetimeFigureOut">
              <a:rPr lang="ru-RU" smtClean="0"/>
              <a:pPr/>
              <a:t>30.03.2012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446E-2697-4973-A764-F134BA2506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5D8C9-31E6-4B80-B7C4-CE16094B6B44}" type="datetimeFigureOut">
              <a:rPr lang="ru-RU" smtClean="0"/>
              <a:pPr/>
              <a:t>30.03.2012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446E-2697-4973-A764-F134BA2506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5D8C9-31E6-4B80-B7C4-CE16094B6B44}" type="datetimeFigureOut">
              <a:rPr lang="ru-RU" smtClean="0"/>
              <a:pPr/>
              <a:t>30.03.2012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446E-2697-4973-A764-F134BA2506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5D8C9-31E6-4B80-B7C4-CE16094B6B44}" type="datetimeFigureOut">
              <a:rPr lang="ru-RU" smtClean="0"/>
              <a:pPr/>
              <a:t>30.03.2012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446E-2697-4973-A764-F134BA2506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5D8C9-31E6-4B80-B7C4-CE16094B6B44}" type="datetimeFigureOut">
              <a:rPr lang="ru-RU" smtClean="0"/>
              <a:pPr/>
              <a:t>30.03.2012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B446E-2697-4973-A764-F134BA2506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2" Type="http://schemas.openxmlformats.org/officeDocument/2006/relationships/image" Target="../media/image26.jpeg"/><Relationship Id="rId16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5" Type="http://schemas.openxmlformats.org/officeDocument/2006/relationships/image" Target="../media/image3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Relationship Id="rId1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gif"/><Relationship Id="rId4" Type="http://schemas.openxmlformats.org/officeDocument/2006/relationships/image" Target="../media/image4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IC_01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0"/>
            <a:ext cx="7143768" cy="5357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6" name="Прямоугольник 5"/>
          <p:cNvSpPr/>
          <p:nvPr/>
        </p:nvSpPr>
        <p:spPr>
          <a:xfrm>
            <a:off x="1643042" y="5357826"/>
            <a:ext cx="561814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ШКОЛА-ИНТЕРНАТ № 69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14612" y="5929330"/>
            <a:ext cx="34748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Г. ЗЕЛЕНОГОРСК</a:t>
            </a:r>
            <a:endParaRPr lang="ru-RU" sz="3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285728"/>
            <a:ext cx="7967887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Связь  со  специалистами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rot="10800000" flipV="1">
            <a:off x="1357290" y="1357298"/>
            <a:ext cx="2500330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3857620" y="1357298"/>
            <a:ext cx="3286148" cy="12858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5400000">
            <a:off x="2928926" y="1500174"/>
            <a:ext cx="1071570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6200000" flipH="1">
            <a:off x="3178959" y="2035959"/>
            <a:ext cx="1500198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857620" y="1357298"/>
            <a:ext cx="2786082" cy="27146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2214546" y="2285992"/>
            <a:ext cx="2571768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42910" y="2571744"/>
            <a:ext cx="1381212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психолог</a:t>
            </a:r>
            <a:endParaRPr lang="ru-RU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143108" y="2500306"/>
            <a:ext cx="1278876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логопед</a:t>
            </a:r>
            <a:endParaRPr lang="ru-RU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500298" y="4000504"/>
            <a:ext cx="1746825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дефектолог</a:t>
            </a:r>
            <a:endParaRPr lang="ru-RU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500430" y="3000372"/>
            <a:ext cx="1891800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кружководы</a:t>
            </a:r>
            <a:endParaRPr lang="ru-RU" sz="2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072198" y="4286256"/>
            <a:ext cx="2092689" cy="83099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медицинский</a:t>
            </a:r>
          </a:p>
          <a:p>
            <a:r>
              <a:rPr lang="ru-RU" sz="2400" b="1" dirty="0" smtClean="0"/>
              <a:t>персонал</a:t>
            </a:r>
            <a:endParaRPr lang="ru-RU" sz="2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858016" y="2857496"/>
            <a:ext cx="1840697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воспитатели</a:t>
            </a:r>
            <a:endParaRPr lang="ru-RU" sz="2400" b="1" dirty="0"/>
          </a:p>
        </p:txBody>
      </p:sp>
      <p:pic>
        <p:nvPicPr>
          <p:cNvPr id="27" name="Рисунок 26" descr="green0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214729" y="3357579"/>
            <a:ext cx="6572298" cy="14284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28" name="Рисунок 27" descr="green0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-1" y="-3"/>
            <a:ext cx="9144001" cy="14285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29" name="Рисунок 28" descr="green0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-1" y="6715146"/>
            <a:ext cx="9144001" cy="14285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30" name="Рисунок 29" descr="green0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786429" y="3357579"/>
            <a:ext cx="6572298" cy="14284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31" name="Рисунок 30" descr="otv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2858" y="1586799"/>
            <a:ext cx="891042" cy="770631"/>
          </a:xfrm>
          <a:prstGeom prst="rect">
            <a:avLst/>
          </a:prstGeom>
        </p:spPr>
      </p:pic>
      <p:pic>
        <p:nvPicPr>
          <p:cNvPr id="32" name="Рисунок 31" descr="1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042" y="5121602"/>
            <a:ext cx="1000132" cy="860114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9" grpId="0" animBg="1"/>
      <p:bldP spid="20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14290"/>
            <a:ext cx="8402300" cy="769441"/>
          </a:xfrm>
          <a:prstGeom prst="rect">
            <a:avLst/>
          </a:prstGeom>
          <a:solidFill>
            <a:srgbClr val="FFFFCC"/>
          </a:solidFill>
          <a:ln w="38100">
            <a:solidFill>
              <a:srgbClr val="FFC000"/>
            </a:solidFill>
          </a:ln>
          <a:effectLst>
            <a:reflection blurRad="6350" stA="50000" endA="300" endPos="90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Формула воспитательной работы</a:t>
            </a:r>
            <a:endParaRPr lang="ru-RU" sz="4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2214554"/>
            <a:ext cx="1851084" cy="461665"/>
          </a:xfrm>
          <a:prstGeom prst="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диагностика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428860" y="221455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+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786050" y="2214554"/>
            <a:ext cx="3102772" cy="461665"/>
          </a:xfrm>
          <a:prstGeom prst="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изучение личных дел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929322" y="221455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+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286512" y="2143116"/>
            <a:ext cx="2208810" cy="830997"/>
          </a:xfrm>
          <a:prstGeom prst="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рекомендации</a:t>
            </a:r>
          </a:p>
          <a:p>
            <a:r>
              <a:rPr lang="ru-RU" sz="2400" b="1" dirty="0" smtClean="0"/>
              <a:t>специалистов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501090" y="235743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=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714480" y="3071810"/>
            <a:ext cx="4925323" cy="461665"/>
          </a:xfrm>
          <a:prstGeom prst="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цели, тема воспитательной работы</a:t>
            </a:r>
            <a:endParaRPr lang="ru-RU" sz="2400" b="1" dirty="0"/>
          </a:p>
        </p:txBody>
      </p:sp>
      <p:pic>
        <p:nvPicPr>
          <p:cNvPr id="10" name="Рисунок 9" descr="P9010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857628"/>
            <a:ext cx="3428992" cy="2571744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2" name="Рисунок 11" descr="P90102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3929066"/>
            <a:ext cx="3214710" cy="2411033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13" name="Рисунок 12" descr="backgrounds_10001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8117" y="0"/>
            <a:ext cx="145883" cy="6858000"/>
          </a:xfrm>
          <a:prstGeom prst="rect">
            <a:avLst/>
          </a:prstGeom>
        </p:spPr>
      </p:pic>
      <p:pic>
        <p:nvPicPr>
          <p:cNvPr id="14" name="Рисунок 13" descr="backgrounds_10001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145883" cy="6858000"/>
          </a:xfrm>
          <a:prstGeom prst="rect">
            <a:avLst/>
          </a:prstGeom>
        </p:spPr>
      </p:pic>
      <p:pic>
        <p:nvPicPr>
          <p:cNvPr id="16" name="Рисунок 15" descr="backgrounds_10001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9144000" cy="142853"/>
          </a:xfrm>
          <a:prstGeom prst="rect">
            <a:avLst/>
          </a:prstGeom>
        </p:spPr>
      </p:pic>
      <p:pic>
        <p:nvPicPr>
          <p:cNvPr id="17" name="Рисунок 16" descr="backgrounds_10001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715147"/>
            <a:ext cx="9144000" cy="142853"/>
          </a:xfrm>
          <a:prstGeom prst="rect">
            <a:avLst/>
          </a:prstGeom>
        </p:spPr>
      </p:pic>
      <p:pic>
        <p:nvPicPr>
          <p:cNvPr id="18" name="Рисунок 17" descr="backgrounds_10001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85926"/>
            <a:ext cx="9144000" cy="142853"/>
          </a:xfrm>
          <a:prstGeom prst="rect">
            <a:avLst/>
          </a:prstGeom>
        </p:spPr>
      </p:pic>
      <p:pic>
        <p:nvPicPr>
          <p:cNvPr id="19" name="Рисунок 18" descr="backgrounds_10001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14752"/>
            <a:ext cx="9144000" cy="142853"/>
          </a:xfrm>
          <a:prstGeom prst="rect">
            <a:avLst/>
          </a:prstGeo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  <p:bldP spid="7" grpId="0" animBg="1"/>
      <p:bldP spid="8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285728"/>
            <a:ext cx="4629024" cy="92333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Я И МОИ ДЕТИ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Рисунок 2" descr="IMG_63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1428736"/>
            <a:ext cx="7110560" cy="4737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IMG_66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1500174"/>
            <a:ext cx="7289088" cy="4856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MG_663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1428736"/>
            <a:ext cx="7289223" cy="4856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x_54988bc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8926" y="1414028"/>
            <a:ext cx="3286148" cy="4934373"/>
          </a:xfrm>
          <a:prstGeom prst="rect">
            <a:avLst/>
          </a:prstGeom>
        </p:spPr>
      </p:pic>
      <p:pic>
        <p:nvPicPr>
          <p:cNvPr id="7" name="Рисунок 6" descr="P104051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28662" y="1357298"/>
            <a:ext cx="7000892" cy="5250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P104080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42976" y="1500174"/>
            <a:ext cx="6500826" cy="4875620"/>
          </a:xfrm>
          <a:prstGeom prst="rect">
            <a:avLst/>
          </a:prstGeom>
        </p:spPr>
      </p:pic>
      <p:pic>
        <p:nvPicPr>
          <p:cNvPr id="9" name="Рисунок 8" descr="норкина 00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5734" y="1423810"/>
            <a:ext cx="7154515" cy="4934148"/>
          </a:xfrm>
          <a:prstGeom prst="rect">
            <a:avLst/>
          </a:prstGeom>
        </p:spPr>
      </p:pic>
      <p:pic>
        <p:nvPicPr>
          <p:cNvPr id="11" name="Рисунок 10" descr="норкина 003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0101" y="1478279"/>
            <a:ext cx="7404548" cy="5106585"/>
          </a:xfrm>
          <a:prstGeom prst="rect">
            <a:avLst/>
          </a:prstGeom>
        </p:spPr>
      </p:pic>
      <p:pic>
        <p:nvPicPr>
          <p:cNvPr id="12" name="Рисунок 11" descr="норкина 004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0101" y="1478279"/>
            <a:ext cx="7611718" cy="5249461"/>
          </a:xfrm>
          <a:prstGeom prst="rect">
            <a:avLst/>
          </a:prstGeom>
        </p:spPr>
      </p:pic>
      <p:pic>
        <p:nvPicPr>
          <p:cNvPr id="13" name="Рисунок 12" descr="норкина 006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7224" y="1428736"/>
            <a:ext cx="7676012" cy="5293801"/>
          </a:xfrm>
          <a:prstGeom prst="rect">
            <a:avLst/>
          </a:prstGeom>
        </p:spPr>
      </p:pic>
      <p:pic>
        <p:nvPicPr>
          <p:cNvPr id="14" name="Рисунок 13" descr="норкина 008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2910" y="1643050"/>
            <a:ext cx="7576396" cy="4959095"/>
          </a:xfrm>
          <a:prstGeom prst="rect">
            <a:avLst/>
          </a:prstGeom>
        </p:spPr>
      </p:pic>
      <p:pic>
        <p:nvPicPr>
          <p:cNvPr id="15" name="Рисунок 14" descr="норкина 010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4348" y="1357298"/>
            <a:ext cx="7572428" cy="5273655"/>
          </a:xfrm>
          <a:prstGeom prst="rect">
            <a:avLst/>
          </a:prstGeom>
        </p:spPr>
      </p:pic>
      <p:pic>
        <p:nvPicPr>
          <p:cNvPr id="16" name="Рисунок 15" descr="норкина 012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7224" y="1357298"/>
            <a:ext cx="7438710" cy="5180530"/>
          </a:xfrm>
          <a:prstGeom prst="rect">
            <a:avLst/>
          </a:prstGeom>
        </p:spPr>
      </p:pic>
      <p:pic>
        <p:nvPicPr>
          <p:cNvPr id="17" name="Рисунок 16" descr="норкина 002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71539" y="1478279"/>
            <a:ext cx="7333110" cy="5057317"/>
          </a:xfrm>
          <a:prstGeom prst="rect">
            <a:avLst/>
          </a:prstGeom>
        </p:spPr>
      </p:pic>
      <p:pic>
        <p:nvPicPr>
          <p:cNvPr id="18" name="Рисунок 17" descr="P1040238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214414" y="1357274"/>
            <a:ext cx="6929486" cy="5197115"/>
          </a:xfrm>
          <a:prstGeom prst="rect">
            <a:avLst/>
          </a:prstGeo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1142976" y="500042"/>
            <a:ext cx="7000924" cy="1490654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СПАСИБО</a:t>
            </a:r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ЗА </a:t>
            </a:r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ВНИМАНИЕ</a:t>
            </a:r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" name="Рисунок 2" descr="ангел коп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2285992"/>
            <a:ext cx="5504749" cy="36698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star04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2285992"/>
            <a:ext cx="495300" cy="485775"/>
          </a:xfrm>
          <a:prstGeom prst="rect">
            <a:avLst/>
          </a:prstGeom>
        </p:spPr>
      </p:pic>
      <p:pic>
        <p:nvPicPr>
          <p:cNvPr id="5" name="Рисунок 4" descr="star04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3834" y="2428868"/>
            <a:ext cx="952500" cy="952500"/>
          </a:xfrm>
          <a:prstGeom prst="rect">
            <a:avLst/>
          </a:prstGeom>
        </p:spPr>
      </p:pic>
      <p:pic>
        <p:nvPicPr>
          <p:cNvPr id="6" name="Рисунок 5" descr="star04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3429000"/>
            <a:ext cx="952500" cy="952500"/>
          </a:xfrm>
          <a:prstGeom prst="rect">
            <a:avLst/>
          </a:prstGeom>
        </p:spPr>
      </p:pic>
      <p:pic>
        <p:nvPicPr>
          <p:cNvPr id="7" name="Рисунок 6" descr="star04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0"/>
            <a:ext cx="952500" cy="952500"/>
          </a:xfrm>
          <a:prstGeom prst="rect">
            <a:avLst/>
          </a:prstGeom>
        </p:spPr>
      </p:pic>
      <p:pic>
        <p:nvPicPr>
          <p:cNvPr id="8" name="Рисунок 7" descr="star04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826" y="5905500"/>
            <a:ext cx="952500" cy="952500"/>
          </a:xfrm>
          <a:prstGeom prst="rect">
            <a:avLst/>
          </a:prstGeom>
        </p:spPr>
      </p:pic>
      <p:pic>
        <p:nvPicPr>
          <p:cNvPr id="9" name="Рисунок 8" descr="star04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5905500"/>
            <a:ext cx="952500" cy="952500"/>
          </a:xfrm>
          <a:prstGeom prst="rect">
            <a:avLst/>
          </a:prstGeom>
        </p:spPr>
      </p:pic>
      <p:pic>
        <p:nvPicPr>
          <p:cNvPr id="10" name="Рисунок 9" descr="star04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1090" y="285728"/>
            <a:ext cx="495300" cy="485775"/>
          </a:xfrm>
          <a:prstGeom prst="rect">
            <a:avLst/>
          </a:prstGeom>
        </p:spPr>
      </p:pic>
      <p:pic>
        <p:nvPicPr>
          <p:cNvPr id="11" name="Рисунок 10" descr="star04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2462" y="4286256"/>
            <a:ext cx="495300" cy="485775"/>
          </a:xfrm>
          <a:prstGeom prst="rect">
            <a:avLst/>
          </a:prstGeom>
        </p:spPr>
      </p:pic>
      <p:pic>
        <p:nvPicPr>
          <p:cNvPr id="12" name="Рисунок 11" descr="star04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6143644"/>
            <a:ext cx="495300" cy="485775"/>
          </a:xfrm>
          <a:prstGeom prst="rect">
            <a:avLst/>
          </a:prstGeom>
        </p:spPr>
      </p:pic>
      <p:pic>
        <p:nvPicPr>
          <p:cNvPr id="13" name="Рисунок 12" descr="ch0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71546"/>
            <a:ext cx="619125" cy="4500594"/>
          </a:xfrm>
          <a:prstGeom prst="rect">
            <a:avLst/>
          </a:prstGeom>
        </p:spPr>
      </p:pic>
      <p:pic>
        <p:nvPicPr>
          <p:cNvPr id="14" name="Рисунок 13" descr="ch0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4875" y="1142984"/>
            <a:ext cx="619125" cy="4500594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am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42852"/>
            <a:ext cx="8643998" cy="6500858"/>
          </a:xfrm>
          <a:prstGeom prst="rect">
            <a:avLst/>
          </a:prstGeom>
        </p:spPr>
      </p:pic>
      <p:pic>
        <p:nvPicPr>
          <p:cNvPr id="3" name="Рисунок 2" descr="Безымянный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714356"/>
            <a:ext cx="4352925" cy="43529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2285984" y="5357826"/>
            <a:ext cx="4474302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НОРКИНА  ЕЛЕНА  ВИКТОРОВНА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071670" y="5857892"/>
            <a:ext cx="510652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 rtlCol="0">
            <a:spAutoFit/>
          </a:bodyPr>
          <a:lstStyle/>
          <a:p>
            <a:r>
              <a:rPr lang="ru-RU" b="1" u="sng" dirty="0" smtClean="0"/>
              <a:t>ОБРАЗОВАНИЕ</a:t>
            </a:r>
            <a:r>
              <a:rPr lang="ru-RU" b="1" dirty="0" smtClean="0"/>
              <a:t>   </a:t>
            </a:r>
            <a:r>
              <a:rPr lang="ru-RU" b="1" i="1" dirty="0" smtClean="0"/>
              <a:t>ВЫСШЕЕ</a:t>
            </a:r>
            <a:r>
              <a:rPr lang="ru-RU" b="1" dirty="0" smtClean="0"/>
              <a:t>     </a:t>
            </a:r>
            <a:r>
              <a:rPr lang="ru-RU" b="1" u="sng" dirty="0" smtClean="0"/>
              <a:t>КАТЕГОРИЯ</a:t>
            </a:r>
            <a:r>
              <a:rPr lang="ru-RU" b="1" dirty="0" smtClean="0"/>
              <a:t>  </a:t>
            </a:r>
            <a:r>
              <a:rPr lang="ru-RU" b="1" i="1" dirty="0" smtClean="0"/>
              <a:t>ВЫСШАЯ</a:t>
            </a:r>
            <a:endParaRPr lang="ru-RU" b="1" i="1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1500174"/>
            <a:ext cx="4687401" cy="35844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85720" y="500042"/>
            <a:ext cx="8320035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>
            <a:bevelT prst="angle"/>
          </a:sp3d>
        </p:spPr>
        <p:txBody>
          <a:bodyPr wrap="none" lIns="91440" tIns="45720" rIns="91440" bIns="45720">
            <a:spAutoFit/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МОЁ ПЕДАГОГИЧЕСКОЕ КРЕДО</a:t>
            </a:r>
            <a:endParaRPr lang="ru-RU" sz="4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5572140"/>
            <a:ext cx="8387489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rtlCol="0">
            <a:spAutoFit/>
          </a:bodyPr>
          <a:lstStyle/>
          <a:p>
            <a:r>
              <a:rPr lang="ru-RU" b="1" dirty="0" smtClean="0"/>
              <a:t>ДОБРОТА ПЕДАГОГА – ЭТО ПРЕЖДЕ ВСЕГО БОЛЬШОЕ ЧУВСТВО ОТВЕТСТВЕННОСТИ</a:t>
            </a:r>
          </a:p>
          <a:p>
            <a:r>
              <a:rPr lang="ru-RU" b="1" dirty="0" smtClean="0"/>
              <a:t>ЗА НАСТОЯЩЕЕ И БУДУЩЕЕ РЕБЁНКА</a:t>
            </a:r>
            <a:r>
              <a:rPr lang="ru-RU" dirty="0" smtClean="0"/>
              <a:t>.</a:t>
            </a:r>
          </a:p>
          <a:p>
            <a:r>
              <a:rPr lang="ru-RU" i="1" dirty="0"/>
              <a:t> </a:t>
            </a:r>
            <a:r>
              <a:rPr lang="ru-RU" i="1" dirty="0" smtClean="0"/>
              <a:t>                                                                                               В.А. Сухомлинский</a:t>
            </a:r>
            <a:endParaRPr lang="ru-RU" i="1" dirty="0"/>
          </a:p>
        </p:txBody>
      </p:sp>
      <p:pic>
        <p:nvPicPr>
          <p:cNvPr id="5" name="Рисунок 4" descr="000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214290"/>
          </a:xfrm>
          <a:prstGeom prst="rect">
            <a:avLst/>
          </a:prstGeom>
        </p:spPr>
      </p:pic>
      <p:pic>
        <p:nvPicPr>
          <p:cNvPr id="6" name="Рисунок 5" descr="000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43710"/>
            <a:ext cx="9144000" cy="214290"/>
          </a:xfrm>
          <a:prstGeom prst="rect">
            <a:avLst/>
          </a:prstGeom>
        </p:spPr>
      </p:pic>
      <p:pic>
        <p:nvPicPr>
          <p:cNvPr id="7" name="Рисунок 6" descr="000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3139375" y="3353664"/>
            <a:ext cx="6429422" cy="150673"/>
          </a:xfrm>
          <a:prstGeom prst="rect">
            <a:avLst/>
          </a:prstGeom>
        </p:spPr>
      </p:pic>
      <p:pic>
        <p:nvPicPr>
          <p:cNvPr id="8" name="Рисунок 7" descr="000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853953" y="3353665"/>
            <a:ext cx="6429422" cy="150673"/>
          </a:xfrm>
          <a:prstGeom prst="rect">
            <a:avLst/>
          </a:prstGeo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428604"/>
            <a:ext cx="3538790" cy="9233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rgbClr val="002060"/>
                </a:solidFill>
                <a:effectLst/>
              </a:rPr>
              <a:t>Мой идеал</a:t>
            </a:r>
            <a:endParaRPr lang="ru-RU" sz="5400" b="1" cap="none" spc="0" dirty="0">
              <a:ln/>
              <a:solidFill>
                <a:srgbClr val="002060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1928802"/>
            <a:ext cx="3682226" cy="23083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/>
              <a:t>   ЧЕЛОВЕК С ЧУВСТВОМ </a:t>
            </a:r>
          </a:p>
          <a:p>
            <a:r>
              <a:rPr lang="ru-RU" sz="2400" b="1" dirty="0" smtClean="0"/>
              <a:t>        СОБСТВЕННОГО </a:t>
            </a:r>
          </a:p>
          <a:p>
            <a:r>
              <a:rPr lang="ru-RU" sz="2400" b="1" dirty="0" smtClean="0"/>
              <a:t>        ДОСТОИНСТВА,</a:t>
            </a:r>
          </a:p>
          <a:p>
            <a:r>
              <a:rPr lang="ru-RU" sz="2400" b="1" dirty="0" smtClean="0"/>
              <a:t>       ОБЛАДАЮЩИЙ </a:t>
            </a:r>
          </a:p>
          <a:p>
            <a:r>
              <a:rPr lang="ru-RU" sz="2400" b="1" dirty="0" smtClean="0"/>
              <a:t>       СПОСОБНОСТЬЮ</a:t>
            </a:r>
          </a:p>
          <a:p>
            <a:r>
              <a:rPr lang="ru-RU" sz="2400" b="1" dirty="0" smtClean="0"/>
              <a:t> СОЧУВСТВОВАТЬ ЛЮДЯМ</a:t>
            </a:r>
            <a:endParaRPr lang="ru-RU" sz="2400" b="1" dirty="0"/>
          </a:p>
        </p:txBody>
      </p:sp>
      <p:pic>
        <p:nvPicPr>
          <p:cNvPr id="5" name="Рисунок 4" descr="выпускной 07г. пикник 8.06.07г. 2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1934" y="1357298"/>
            <a:ext cx="4714876" cy="35361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brown1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23076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7" name="Рисунок 6" descr="brown1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27239"/>
            <a:ext cx="9144000" cy="23076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8" name="Рисунок 7" descr="brown1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3099331" y="3313620"/>
            <a:ext cx="6429422" cy="23076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9" name="Рисунок 8" descr="brown1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813909" y="3313621"/>
            <a:ext cx="6429422" cy="23076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норкина 0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82" y="142852"/>
            <a:ext cx="5179255" cy="3571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 prst="riblet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285852" y="4286256"/>
            <a:ext cx="522098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Жизнь даёт ровно столько, </a:t>
            </a:r>
          </a:p>
          <a:p>
            <a:r>
              <a:rPr lang="ru-RU" sz="2800" b="1" dirty="0" smtClean="0"/>
              <a:t>сколько вы в неё вкладываете.</a:t>
            </a:r>
          </a:p>
          <a:p>
            <a:r>
              <a:rPr lang="ru-RU" sz="2800" b="1" dirty="0" smtClean="0"/>
              <a:t>Живу, чтобы жить и радоваться </a:t>
            </a:r>
          </a:p>
          <a:p>
            <a:r>
              <a:rPr lang="ru-RU" sz="2800" b="1" dirty="0" smtClean="0"/>
              <a:t>и доставлять радость другим.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357166"/>
            <a:ext cx="3716723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МОИ</a:t>
            </a:r>
          </a:p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НРАВСТВЕННЫЕ</a:t>
            </a:r>
          </a:p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ПРИНЦИПЫ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Рисунок 6" descr="blue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2844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8" name="Рисунок 7" descr="blue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1156" y="0"/>
            <a:ext cx="142844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10" name="Рисунок 9" descr="blue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001156" cy="1428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11" name="Рисунок 10" descr="blue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6715148"/>
            <a:ext cx="9001156" cy="1428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142852"/>
            <a:ext cx="81630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НАГРАДЫ И ДОСТИЖЕНИЯ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норкина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000108"/>
            <a:ext cx="2786082" cy="3985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норкина 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074" y="1000108"/>
            <a:ext cx="2571768" cy="3782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норкина 0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116" y="1214422"/>
            <a:ext cx="2621086" cy="1801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норкина 0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43240" y="4572008"/>
            <a:ext cx="2914671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357166"/>
            <a:ext cx="7429552" cy="1446550"/>
          </a:xfrm>
          <a:prstGeom prst="rect">
            <a:avLst/>
          </a:prstGeom>
          <a:ln/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2009 – 2010 </a:t>
            </a:r>
          </a:p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учебный год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 descr="P9010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2928934"/>
            <a:ext cx="4429124" cy="33218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колокол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428604"/>
            <a:ext cx="1214446" cy="10399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колокол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64" y="428604"/>
            <a:ext cx="1214446" cy="10399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000100" y="1785926"/>
            <a:ext cx="6572296" cy="1571636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500"/>
                <a:gd name="adj2" fmla="val 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rial Black"/>
              </a:rPr>
              <a:t>КЛАССНЫЙ РУКОВОДИТЕЛЬ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rial Black"/>
              </a:rPr>
              <a:t>3-А КЛАССА</a:t>
            </a:r>
            <a:endParaRPr lang="ru-RU" sz="3600" kern="10" spc="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Arial Black"/>
            </a:endParaRPr>
          </a:p>
        </p:txBody>
      </p:sp>
      <p:pic>
        <p:nvPicPr>
          <p:cNvPr id="11" name="Рисунок 10" descr="bouton20vierge2019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9144000" cy="1428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12" name="Рисунок 11" descr="bouton20vierge2019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715148"/>
            <a:ext cx="9144000" cy="1428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13" name="Рисунок 12" descr="bouton20vierge2019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3357602" y="3357602"/>
            <a:ext cx="6858048" cy="14284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14" name="Рисунок 13" descr="bouton20vierge2019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643554" y="3357554"/>
            <a:ext cx="6858048" cy="14284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928662" y="785794"/>
            <a:ext cx="7000924" cy="714380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rgbClr val="00B05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Тема воспитательной работы:</a:t>
            </a:r>
            <a:endParaRPr lang="ru-RU" sz="36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F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24" y="1857364"/>
            <a:ext cx="72560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СОВМЕСТНАЯ ДЕЯТЕЛЬНОСТЬ УЧИТЕЛЯ И УЧЕНИКА –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            ЗАЛОГ УСПЕШНОСТИ ВОСПИТАНИЯ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ПОЛОЖИТЕЛЬНЫХ ЭМОЦИЙ И РЕЧЕВЫХ НАВЫКОВ.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4000504"/>
            <a:ext cx="7915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ВОСПИТАНИЕ ЭМОЦИОНАЛЬНО УСТОЙЧИВОЙ ЛИЧНОСТИ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2786050" y="3214686"/>
            <a:ext cx="2714644" cy="571504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solidFill>
              <a:srgbClr val="00B05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Цель:</a:t>
            </a:r>
            <a:endParaRPr lang="ru-RU" sz="36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F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2857488" y="4714884"/>
            <a:ext cx="2576513" cy="444500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rgbClr val="00B05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Задачи:</a:t>
            </a:r>
            <a:endParaRPr lang="ru-RU" sz="36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F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1538" y="5357826"/>
            <a:ext cx="73193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rgbClr val="002060"/>
                </a:solidFill>
              </a:rPr>
              <a:t>РАЗВИТИЕ РЕЧИ И КОММУНИКАТИВНЫХ НАВЫКОВ;</a:t>
            </a:r>
          </a:p>
          <a:p>
            <a:pPr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rgbClr val="002060"/>
                </a:solidFill>
              </a:rPr>
              <a:t>СНЯТИЕ ТРЕВОЖНОСТИ;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</a:rPr>
              <a:t>РАСКРЕПОЩЕНИЕ РЕБЁНКА.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3" name="Рисунок 12" descr="BB25RF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1428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14" name="Рисунок 13" descr="BB25RF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214728" y="3357578"/>
            <a:ext cx="6572296" cy="14284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15" name="Рисунок 14" descr="BB25RF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15148"/>
            <a:ext cx="9144000" cy="1428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16" name="Рисунок 15" descr="BB25RF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786430" y="3357578"/>
            <a:ext cx="6572296" cy="14284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  <p:bldP spid="3" grpId="0"/>
      <p:bldP spid="6" grpId="0"/>
      <p:bldP spid="2052" grpId="0" animBg="1"/>
      <p:bldP spid="2053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357166"/>
            <a:ext cx="7324313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Воспитательная работа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rot="10800000" flipV="1">
            <a:off x="2786050" y="1428736"/>
            <a:ext cx="1357322" cy="114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28596" y="2714620"/>
            <a:ext cx="4328173" cy="120032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                     Урок</a:t>
            </a:r>
          </a:p>
          <a:p>
            <a:r>
              <a:rPr lang="ru-RU" dirty="0" smtClean="0"/>
              <a:t>                    </a:t>
            </a:r>
            <a:r>
              <a:rPr lang="ru-RU" sz="2400" i="1" dirty="0" smtClean="0"/>
              <a:t>одна из задач</a:t>
            </a:r>
          </a:p>
          <a:p>
            <a:r>
              <a:rPr lang="ru-RU" sz="2400" i="1" dirty="0" smtClean="0"/>
              <a:t>обязательно воспитательная</a:t>
            </a:r>
            <a:endParaRPr lang="ru-RU" sz="2400" i="1" dirty="0"/>
          </a:p>
        </p:txBody>
      </p:sp>
      <p:cxnSp>
        <p:nvCxnSpPr>
          <p:cNvPr id="7" name="Прямая со стрелкой 6"/>
          <p:cNvCxnSpPr/>
          <p:nvPr/>
        </p:nvCxnSpPr>
        <p:spPr>
          <a:xfrm rot="16200000" flipH="1">
            <a:off x="4321967" y="1464455"/>
            <a:ext cx="1285884" cy="12144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286380" y="2857496"/>
            <a:ext cx="2766270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Внеурочная работа</a:t>
            </a:r>
            <a:endParaRPr lang="ru-RU" sz="2400" b="1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rot="10800000" flipV="1">
            <a:off x="5000628" y="3357562"/>
            <a:ext cx="1214446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14678" y="4357694"/>
            <a:ext cx="1986249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Классный час</a:t>
            </a:r>
            <a:endParaRPr lang="ru-RU" sz="2400" b="1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rot="5400000">
            <a:off x="5644364" y="3928272"/>
            <a:ext cx="114300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357950" y="5643578"/>
            <a:ext cx="2353273" cy="83099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Общешкольные</a:t>
            </a:r>
          </a:p>
          <a:p>
            <a:r>
              <a:rPr lang="ru-RU" sz="2400" b="1" dirty="0" smtClean="0"/>
              <a:t>мероприятия</a:t>
            </a:r>
            <a:endParaRPr lang="ru-RU" sz="2400" b="1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 rot="16200000" flipH="1">
            <a:off x="5857884" y="3714752"/>
            <a:ext cx="2071702" cy="13573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500694" y="4643446"/>
            <a:ext cx="1529906" cy="83099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поездки,</a:t>
            </a:r>
          </a:p>
          <a:p>
            <a:r>
              <a:rPr lang="ru-RU" sz="2400" b="1" dirty="0" smtClean="0"/>
              <a:t>экскурсии</a:t>
            </a:r>
            <a:endParaRPr lang="ru-RU" sz="2400" b="1" dirty="0"/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6215074" y="3357562"/>
            <a:ext cx="1500198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643834" y="3714752"/>
            <a:ext cx="1182183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беседы</a:t>
            </a:r>
            <a:endParaRPr lang="ru-RU" sz="2400" b="1" dirty="0"/>
          </a:p>
        </p:txBody>
      </p:sp>
      <p:cxnSp>
        <p:nvCxnSpPr>
          <p:cNvPr id="25" name="Прямая со стрелкой 24"/>
          <p:cNvCxnSpPr/>
          <p:nvPr/>
        </p:nvCxnSpPr>
        <p:spPr>
          <a:xfrm rot="5400000">
            <a:off x="4500562" y="3714752"/>
            <a:ext cx="2071702" cy="13573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214678" y="5500702"/>
            <a:ext cx="2393412" cy="83099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400" b="1" dirty="0" err="1" smtClean="0"/>
              <a:t>Внутриклассные</a:t>
            </a:r>
            <a:endParaRPr lang="ru-RU" sz="2400" b="1" dirty="0" smtClean="0"/>
          </a:p>
          <a:p>
            <a:r>
              <a:rPr lang="ru-RU" sz="2400" b="1" dirty="0" smtClean="0"/>
              <a:t>мероприятия</a:t>
            </a:r>
            <a:endParaRPr lang="ru-RU" sz="2400" b="1" dirty="0"/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6215074" y="3357562"/>
            <a:ext cx="1500198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286644" y="4429132"/>
            <a:ext cx="1665841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Встречи с…</a:t>
            </a:r>
            <a:endParaRPr lang="ru-RU" sz="2400" b="1" dirty="0"/>
          </a:p>
        </p:txBody>
      </p:sp>
      <p:pic>
        <p:nvPicPr>
          <p:cNvPr id="35" name="Рисунок 34" descr="green0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-1" y="-3"/>
            <a:ext cx="9144001" cy="14285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36" name="Рисунок 35" descr="green0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214729" y="3357579"/>
            <a:ext cx="6572298" cy="14284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37" name="Рисунок 36" descr="green0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-1" y="6715146"/>
            <a:ext cx="9144001" cy="14285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38" name="Рисунок 37" descr="green0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786429" y="3357579"/>
            <a:ext cx="6572298" cy="14284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52" name="Рисунок 51" descr="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4857101"/>
            <a:ext cx="1214446" cy="670039"/>
          </a:xfrm>
          <a:prstGeom prst="rect">
            <a:avLst/>
          </a:prstGeom>
        </p:spPr>
      </p:pic>
      <p:pic>
        <p:nvPicPr>
          <p:cNvPr id="53" name="Рисунок 52" descr="a90d49ebd9d5ec47e62d630b02ab81d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454" y="1603360"/>
            <a:ext cx="1071570" cy="952506"/>
          </a:xfrm>
          <a:prstGeom prst="rect">
            <a:avLst/>
          </a:prstGeo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  <p:bldP spid="14" grpId="0" animBg="1"/>
      <p:bldP spid="19" grpId="0" animBg="1"/>
      <p:bldP spid="22" grpId="0" animBg="1"/>
      <p:bldP spid="26" grpId="0" animBg="1"/>
      <p:bldP spid="2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190</Words>
  <Application>Microsoft Office PowerPoint</Application>
  <PresentationFormat>Экран (4:3)</PresentationFormat>
  <Paragraphs>70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Лена</dc:creator>
  <cp:lastModifiedBy>-</cp:lastModifiedBy>
  <cp:revision>28</cp:revision>
  <dcterms:created xsi:type="dcterms:W3CDTF">2010-01-30T21:28:53Z</dcterms:created>
  <dcterms:modified xsi:type="dcterms:W3CDTF">2012-03-30T14:30:58Z</dcterms:modified>
</cp:coreProperties>
</file>