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79" r:id="rId2"/>
    <p:sldId id="281" r:id="rId3"/>
    <p:sldId id="280" r:id="rId4"/>
    <p:sldId id="269" r:id="rId5"/>
    <p:sldId id="272" r:id="rId6"/>
    <p:sldId id="273" r:id="rId7"/>
    <p:sldId id="274" r:id="rId8"/>
    <p:sldId id="276" r:id="rId9"/>
    <p:sldId id="275" r:id="rId10"/>
    <p:sldId id="277" r:id="rId11"/>
    <p:sldId id="282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AF64C-1998-487E-9AE4-B6ADEF07C4D2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B4A99-1CFF-433D-9760-39037010C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family\MYAU.mp3" TargetMode="External"/><Relationship Id="rId6" Type="http://schemas.openxmlformats.org/officeDocument/2006/relationships/image" Target="../media/image3.wmf"/><Relationship Id="rId11" Type="http://schemas.openxmlformats.org/officeDocument/2006/relationships/image" Target="../media/image19.png"/><Relationship Id="rId5" Type="http://schemas.openxmlformats.org/officeDocument/2006/relationships/image" Target="../media/image6.emf"/><Relationship Id="rId15" Type="http://schemas.openxmlformats.org/officeDocument/2006/relationships/image" Target="../media/image16.png"/><Relationship Id="rId10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4.wmf"/><Relationship Id="rId1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family\SONG.wma" TargetMode="External"/><Relationship Id="rId6" Type="http://schemas.openxmlformats.org/officeDocument/2006/relationships/image" Target="../media/image3.wmf"/><Relationship Id="rId11" Type="http://schemas.openxmlformats.org/officeDocument/2006/relationships/image" Target="../media/image9.png"/><Relationship Id="rId5" Type="http://schemas.openxmlformats.org/officeDocument/2006/relationships/image" Target="../media/image2.wmf"/><Relationship Id="rId10" Type="http://schemas.openxmlformats.org/officeDocument/2006/relationships/image" Target="../media/image8.wmf"/><Relationship Id="rId4" Type="http://schemas.openxmlformats.org/officeDocument/2006/relationships/image" Target="../media/image6.emf"/><Relationship Id="rId9" Type="http://schemas.openxmlformats.org/officeDocument/2006/relationships/image" Target="../media/image7.wmf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wmf"/><Relationship Id="rId11" Type="http://schemas.openxmlformats.org/officeDocument/2006/relationships/image" Target="../media/image8.wmf"/><Relationship Id="rId5" Type="http://schemas.openxmlformats.org/officeDocument/2006/relationships/image" Target="../media/image3.wmf"/><Relationship Id="rId10" Type="http://schemas.openxmlformats.org/officeDocument/2006/relationships/image" Target="../media/image13.wmf"/><Relationship Id="rId4" Type="http://schemas.openxmlformats.org/officeDocument/2006/relationships/image" Target="../media/image2.wmf"/><Relationship Id="rId9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family\roll.wav" TargetMode="External"/><Relationship Id="rId6" Type="http://schemas.openxmlformats.org/officeDocument/2006/relationships/image" Target="../media/image5.wmf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wmf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6.emf"/><Relationship Id="rId4" Type="http://schemas.openxmlformats.org/officeDocument/2006/relationships/image" Target="../media/image7.wmf"/><Relationship Id="rId9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family\wmpaud7.wav" TargetMode="External"/><Relationship Id="rId6" Type="http://schemas.openxmlformats.org/officeDocument/2006/relationships/image" Target="../media/image7.wmf"/><Relationship Id="rId11" Type="http://schemas.openxmlformats.org/officeDocument/2006/relationships/image" Target="../media/image18.png"/><Relationship Id="rId5" Type="http://schemas.openxmlformats.org/officeDocument/2006/relationships/image" Target="../media/image5.wmf"/><Relationship Id="rId10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u="sng" dirty="0" smtClean="0"/>
              <a:t>FAMILY</a:t>
            </a:r>
            <a:endParaRPr lang="ru-RU" sz="8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1571625"/>
            <a:ext cx="4340225" cy="3929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3" y="142875"/>
            <a:ext cx="571500" cy="112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2428875"/>
            <a:ext cx="1235075" cy="105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3643313"/>
            <a:ext cx="1141412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4572000"/>
            <a:ext cx="1235075" cy="896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5643563"/>
            <a:ext cx="1250950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929313" y="0"/>
            <a:ext cx="3214687" cy="4653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b="1" dirty="0">
                <a:solidFill>
                  <a:srgbClr val="C00000"/>
                </a:solidFill>
              </a:rPr>
              <a:t>Cat</a:t>
            </a:r>
            <a:br>
              <a:rPr lang="en-GB" sz="4000" b="1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 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Pussy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grey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likes playing with his toy mouse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can eat a lot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4000" dirty="0">
              <a:solidFill>
                <a:srgbClr val="C00000"/>
              </a:solidFill>
            </a:endParaRPr>
          </a:p>
        </p:txBody>
      </p:sp>
      <p:pic>
        <p:nvPicPr>
          <p:cNvPr id="19465" name="Picture 9" descr="AMERI182.WM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313" y="1285875"/>
            <a:ext cx="1357312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at2.gif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71625" y="1571625"/>
            <a:ext cx="43624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JOKES087.WMF"/>
          <p:cNvPicPr>
            <a:picLocks noChangeAspect="1"/>
          </p:cNvPicPr>
          <p:nvPr/>
        </p:nvPicPr>
        <p:blipFill>
          <a:blip r:embed="rId12" cstate="print"/>
          <a:srcRect l="21222" t="50000"/>
          <a:stretch>
            <a:fillRect/>
          </a:stretch>
        </p:blipFill>
        <p:spPr bwMode="auto">
          <a:xfrm>
            <a:off x="3429000" y="5286375"/>
            <a:ext cx="21209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FRGHTCAT.WM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36788" y="644525"/>
            <a:ext cx="3833812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ms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00750" y="4293096"/>
            <a:ext cx="31432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MY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0563" y="7143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2659 C 0.04115 0.01457 0.08125 0.05574 0.20938 0.07008 C 0.3375 0.08442 0.67761 0.05805 0.76962 0.05921 C 0.86163 0.06036 0.76285 0.07447 0.76146 0.07748 " pathEditMode="relative" rAng="0" ptsTypes="aaaA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439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76672"/>
            <a:ext cx="712879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4000" b="1" dirty="0" smtClean="0"/>
              <a:t>Новые слова</a:t>
            </a:r>
            <a:endParaRPr lang="en-US" sz="4000" b="1" dirty="0" smtClean="0"/>
          </a:p>
          <a:p>
            <a:r>
              <a:rPr lang="en-US" sz="4400" dirty="0" smtClean="0">
                <a:latin typeface="Garamond" pitchFamily="18" charset="0"/>
              </a:rPr>
              <a:t>Cousin</a:t>
            </a:r>
            <a:r>
              <a:rPr lang="en-US" sz="4400" dirty="0" smtClean="0">
                <a:latin typeface="Garamond" pitchFamily="18" charset="0"/>
              </a:rPr>
              <a:t>	-</a:t>
            </a:r>
            <a:r>
              <a:rPr lang="ru-RU" sz="4400" dirty="0" smtClean="0">
                <a:latin typeface="Garamond" pitchFamily="18" charset="0"/>
              </a:rPr>
              <a:t>    двоюродный брат, </a:t>
            </a:r>
            <a:r>
              <a:rPr lang="ru-RU" sz="4400" dirty="0" smtClean="0">
                <a:latin typeface="Garamond" pitchFamily="18" charset="0"/>
              </a:rPr>
              <a:t>		двоюродная сестра</a:t>
            </a:r>
            <a:endParaRPr lang="en-US" sz="4400" dirty="0" smtClean="0">
              <a:latin typeface="Garamond" pitchFamily="18" charset="0"/>
            </a:endParaRPr>
          </a:p>
          <a:p>
            <a:r>
              <a:rPr lang="en-US" sz="4400" dirty="0" smtClean="0">
                <a:latin typeface="Garamond" pitchFamily="18" charset="0"/>
              </a:rPr>
              <a:t>Parent	</a:t>
            </a:r>
            <a:r>
              <a:rPr lang="ru-RU" sz="4400" dirty="0" smtClean="0">
                <a:latin typeface="Garamond" pitchFamily="18" charset="0"/>
              </a:rPr>
              <a:t>	</a:t>
            </a:r>
            <a:r>
              <a:rPr lang="en-US" sz="4400" dirty="0" smtClean="0">
                <a:latin typeface="Garamond" pitchFamily="18" charset="0"/>
              </a:rPr>
              <a:t>-</a:t>
            </a:r>
            <a:r>
              <a:rPr lang="ru-RU" sz="4400" dirty="0" smtClean="0">
                <a:latin typeface="Garamond" pitchFamily="18" charset="0"/>
              </a:rPr>
              <a:t>    </a:t>
            </a:r>
            <a:r>
              <a:rPr lang="ru-RU" sz="4400" dirty="0" smtClean="0">
                <a:latin typeface="Garamond" pitchFamily="18" charset="0"/>
              </a:rPr>
              <a:t>родитель</a:t>
            </a:r>
            <a:endParaRPr lang="en-US" sz="4400" dirty="0" smtClean="0">
              <a:latin typeface="Garamond" pitchFamily="18" charset="0"/>
            </a:endParaRPr>
          </a:p>
          <a:p>
            <a:r>
              <a:rPr lang="en-US" sz="4400" dirty="0" smtClean="0">
                <a:latin typeface="Garamond" pitchFamily="18" charset="0"/>
              </a:rPr>
              <a:t>Wife		-</a:t>
            </a:r>
            <a:r>
              <a:rPr lang="ru-RU" sz="4400" dirty="0" smtClean="0">
                <a:latin typeface="Garamond" pitchFamily="18" charset="0"/>
              </a:rPr>
              <a:t>    жена</a:t>
            </a:r>
            <a:endParaRPr lang="en-US" sz="4400" dirty="0" smtClean="0">
              <a:latin typeface="Garamond" pitchFamily="18" charset="0"/>
            </a:endParaRPr>
          </a:p>
          <a:p>
            <a:r>
              <a:rPr lang="en-US" sz="4400" dirty="0" smtClean="0">
                <a:latin typeface="Garamond" pitchFamily="18" charset="0"/>
              </a:rPr>
              <a:t>Child		-</a:t>
            </a:r>
            <a:r>
              <a:rPr lang="ru-RU" sz="4400" dirty="0" smtClean="0">
                <a:latin typeface="Garamond" pitchFamily="18" charset="0"/>
              </a:rPr>
              <a:t>    ребенок</a:t>
            </a:r>
            <a:endParaRPr lang="en-US" sz="4400" dirty="0" smtClean="0">
              <a:latin typeface="Garamond" pitchFamily="18" charset="0"/>
            </a:endParaRPr>
          </a:p>
          <a:p>
            <a:r>
              <a:rPr lang="en-US" sz="4400" dirty="0" smtClean="0">
                <a:latin typeface="Garamond" pitchFamily="18" charset="0"/>
              </a:rPr>
              <a:t>Husband</a:t>
            </a:r>
            <a:r>
              <a:rPr lang="ru-RU" sz="4400" dirty="0" smtClean="0">
                <a:latin typeface="Garamond" pitchFamily="18" charset="0"/>
              </a:rPr>
              <a:t>	</a:t>
            </a:r>
            <a:r>
              <a:rPr lang="en-US" sz="4400" dirty="0" smtClean="0">
                <a:latin typeface="Garamond" pitchFamily="18" charset="0"/>
              </a:rPr>
              <a:t>-    </a:t>
            </a:r>
            <a:r>
              <a:rPr lang="ru-RU" sz="4400" dirty="0" smtClean="0">
                <a:latin typeface="Garamond" pitchFamily="18" charset="0"/>
              </a:rPr>
              <a:t>муж</a:t>
            </a:r>
            <a:endParaRPr lang="en-US" sz="4400" dirty="0" smtClean="0">
              <a:latin typeface="Garamond" pitchFamily="18" charset="0"/>
            </a:endParaRPr>
          </a:p>
          <a:p>
            <a:r>
              <a:rPr lang="en-US" sz="4400" dirty="0" smtClean="0">
                <a:latin typeface="Garamond" pitchFamily="18" charset="0"/>
              </a:rPr>
              <a:t>Son		</a:t>
            </a:r>
            <a:r>
              <a:rPr lang="ru-RU" sz="4400" dirty="0" smtClean="0">
                <a:latin typeface="Garamond" pitchFamily="18" charset="0"/>
              </a:rPr>
              <a:t>	</a:t>
            </a:r>
            <a:r>
              <a:rPr lang="en-US" sz="4400" dirty="0" smtClean="0">
                <a:latin typeface="Garamond" pitchFamily="18" charset="0"/>
              </a:rPr>
              <a:t>- </a:t>
            </a:r>
            <a:r>
              <a:rPr lang="ru-RU" sz="4400" dirty="0" smtClean="0">
                <a:latin typeface="Garamond" pitchFamily="18" charset="0"/>
              </a:rPr>
              <a:t>   </a:t>
            </a:r>
            <a:r>
              <a:rPr lang="ru-RU" sz="4400" dirty="0" smtClean="0">
                <a:latin typeface="Garamond" pitchFamily="18" charset="0"/>
              </a:rPr>
              <a:t>сын</a:t>
            </a:r>
          </a:p>
          <a:p>
            <a:r>
              <a:rPr lang="en-US" sz="4400" dirty="0" smtClean="0">
                <a:latin typeface="Garamond" pitchFamily="18" charset="0"/>
              </a:rPr>
              <a:t>Daughter    </a:t>
            </a:r>
            <a:r>
              <a:rPr lang="en-US" sz="4400" dirty="0" smtClean="0">
                <a:latin typeface="Garamond" pitchFamily="18" charset="0"/>
              </a:rPr>
              <a:t> </a:t>
            </a:r>
            <a:r>
              <a:rPr lang="en-US" sz="4400" dirty="0" smtClean="0">
                <a:latin typeface="Garamond" pitchFamily="18" charset="0"/>
              </a:rPr>
              <a:t>-    </a:t>
            </a:r>
            <a:r>
              <a:rPr lang="ru-RU" sz="4400" dirty="0" smtClean="0">
                <a:latin typeface="Garamond" pitchFamily="18" charset="0"/>
              </a:rPr>
              <a:t>дочь</a:t>
            </a:r>
            <a:endParaRPr lang="en-US" sz="4400" dirty="0" smtClean="0">
              <a:latin typeface="Garamond" pitchFamily="18" charset="0"/>
            </a:endParaRPr>
          </a:p>
          <a:p>
            <a:endParaRPr lang="ru-RU" sz="2800" dirty="0" smtClean="0"/>
          </a:p>
          <a:p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00263" y="360363"/>
            <a:ext cx="5100637" cy="614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339725" indent="-339725" algn="ctr">
              <a:lnSpc>
                <a:spcPct val="86000"/>
              </a:lnSpc>
              <a:spcBef>
                <a:spcPts val="45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b="1">
                <a:solidFill>
                  <a:srgbClr val="C00000"/>
                </a:solidFill>
              </a:rPr>
              <a:t>Home work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95536" y="1340768"/>
            <a:ext cx="5100638" cy="623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339725" indent="-339725">
              <a:lnSpc>
                <a:spcPct val="86000"/>
              </a:lnSpc>
              <a:spcBef>
                <a:spcPts val="45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b="1" dirty="0" smtClean="0">
                <a:solidFill>
                  <a:srgbClr val="C00000"/>
                </a:solidFill>
              </a:rPr>
              <a:t>My  </a:t>
            </a:r>
            <a:r>
              <a:rPr lang="en-GB" sz="4000" b="1" dirty="0">
                <a:solidFill>
                  <a:srgbClr val="C00000"/>
                </a:solidFill>
              </a:rPr>
              <a:t>family</a:t>
            </a:r>
          </a:p>
        </p:txBody>
      </p:sp>
      <p:pic>
        <p:nvPicPr>
          <p:cNvPr id="21508" name="Picture 3" descr="SUPER055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71688"/>
            <a:ext cx="4672013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58143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Garamond" pitchFamily="18" charset="0"/>
              </a:rPr>
              <a:t>Mother 	-    </a:t>
            </a:r>
            <a:r>
              <a:rPr lang="ru-RU" sz="4400" dirty="0" smtClean="0">
                <a:latin typeface="Garamond" pitchFamily="18" charset="0"/>
              </a:rPr>
              <a:t>мама</a:t>
            </a:r>
            <a:r>
              <a:rPr lang="en-US" sz="4400" dirty="0" smtClean="0">
                <a:latin typeface="Garamond" pitchFamily="18" charset="0"/>
              </a:rPr>
              <a:t>   </a:t>
            </a:r>
          </a:p>
          <a:p>
            <a:r>
              <a:rPr lang="en-US" sz="4400" dirty="0" smtClean="0">
                <a:latin typeface="Garamond" pitchFamily="18" charset="0"/>
              </a:rPr>
              <a:t>Father	-    </a:t>
            </a:r>
            <a:r>
              <a:rPr lang="ru-RU" sz="4400" dirty="0" smtClean="0">
                <a:latin typeface="Garamond" pitchFamily="18" charset="0"/>
              </a:rPr>
              <a:t>папа</a:t>
            </a:r>
            <a:r>
              <a:rPr lang="en-US" sz="4400" dirty="0" smtClean="0">
                <a:latin typeface="Garamond" pitchFamily="18" charset="0"/>
              </a:rPr>
              <a:t>     </a:t>
            </a:r>
          </a:p>
          <a:p>
            <a:r>
              <a:rPr lang="en-US" sz="4400" dirty="0" smtClean="0">
                <a:latin typeface="Garamond" pitchFamily="18" charset="0"/>
              </a:rPr>
              <a:t>Sister 	</a:t>
            </a:r>
            <a:r>
              <a:rPr lang="en-US" sz="4400" dirty="0" smtClean="0">
                <a:latin typeface="Garamond" pitchFamily="18" charset="0"/>
              </a:rPr>
              <a:t>-    </a:t>
            </a:r>
            <a:r>
              <a:rPr lang="ru-RU" sz="4400" dirty="0" smtClean="0">
                <a:latin typeface="Garamond" pitchFamily="18" charset="0"/>
              </a:rPr>
              <a:t>сестра</a:t>
            </a:r>
            <a:r>
              <a:rPr lang="en-US" sz="4400" dirty="0" smtClean="0">
                <a:latin typeface="Garamond" pitchFamily="18" charset="0"/>
              </a:rPr>
              <a:t>      </a:t>
            </a:r>
          </a:p>
          <a:p>
            <a:r>
              <a:rPr lang="en-US" sz="4400" dirty="0" smtClean="0">
                <a:latin typeface="Garamond" pitchFamily="18" charset="0"/>
              </a:rPr>
              <a:t>Brother</a:t>
            </a:r>
            <a:r>
              <a:rPr lang="ru-RU" sz="4400" dirty="0" smtClean="0">
                <a:latin typeface="Garamond" pitchFamily="18" charset="0"/>
              </a:rPr>
              <a:t>      - </a:t>
            </a:r>
            <a:r>
              <a:rPr lang="en-US" sz="4400" dirty="0" smtClean="0">
                <a:latin typeface="Garamond" pitchFamily="18" charset="0"/>
              </a:rPr>
              <a:t>   </a:t>
            </a:r>
            <a:r>
              <a:rPr lang="ru-RU" sz="4400" dirty="0" smtClean="0">
                <a:latin typeface="Garamond" pitchFamily="18" charset="0"/>
              </a:rPr>
              <a:t>брат</a:t>
            </a:r>
            <a:endParaRPr lang="en-US" sz="4400" dirty="0" smtClean="0">
              <a:latin typeface="Garamond" pitchFamily="18" charset="0"/>
            </a:endParaRPr>
          </a:p>
          <a:p>
            <a:r>
              <a:rPr lang="en-US" sz="4400" dirty="0" smtClean="0">
                <a:latin typeface="Garamond" pitchFamily="18" charset="0"/>
              </a:rPr>
              <a:t>Family</a:t>
            </a:r>
            <a:r>
              <a:rPr lang="ru-RU" sz="4400" dirty="0" smtClean="0">
                <a:latin typeface="Garamond" pitchFamily="18" charset="0"/>
              </a:rPr>
              <a:t>       </a:t>
            </a:r>
            <a:r>
              <a:rPr lang="en-US" sz="4400" dirty="0" smtClean="0">
                <a:latin typeface="Garamond" pitchFamily="18" charset="0"/>
              </a:rPr>
              <a:t>- </a:t>
            </a:r>
            <a:r>
              <a:rPr lang="ru-RU" sz="4400" dirty="0" smtClean="0">
                <a:latin typeface="Garamond" pitchFamily="18" charset="0"/>
              </a:rPr>
              <a:t>    семья</a:t>
            </a:r>
          </a:p>
          <a:p>
            <a:r>
              <a:rPr lang="en-US" sz="4400" dirty="0" smtClean="0">
                <a:latin typeface="Garamond" pitchFamily="18" charset="0"/>
              </a:rPr>
              <a:t>Grandmother- </a:t>
            </a:r>
            <a:r>
              <a:rPr lang="ru-RU" sz="4400" dirty="0" smtClean="0">
                <a:latin typeface="Garamond" pitchFamily="18" charset="0"/>
              </a:rPr>
              <a:t>бабушка</a:t>
            </a:r>
          </a:p>
          <a:p>
            <a:r>
              <a:rPr lang="en-US" sz="4400" dirty="0" smtClean="0">
                <a:latin typeface="Garamond" pitchFamily="18" charset="0"/>
              </a:rPr>
              <a:t>Grandfather  - </a:t>
            </a:r>
            <a:r>
              <a:rPr lang="ru-RU" sz="4400" dirty="0" smtClean="0">
                <a:latin typeface="Garamond" pitchFamily="18" charset="0"/>
              </a:rPr>
              <a:t>дедушка</a:t>
            </a:r>
            <a:endParaRPr lang="en-US" sz="44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636912"/>
            <a:ext cx="2041525" cy="17192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2339975"/>
            <a:ext cx="2160588" cy="197961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653136"/>
            <a:ext cx="2339975" cy="15716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50" y="4286250"/>
            <a:ext cx="2678113" cy="22225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6425" y="1439863"/>
            <a:ext cx="1735138" cy="28797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27525" y="4679950"/>
            <a:ext cx="1611313" cy="143986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00113" y="360363"/>
            <a:ext cx="5100637" cy="614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339725" indent="-339725">
              <a:lnSpc>
                <a:spcPct val="86000"/>
              </a:lnSpc>
              <a:spcBef>
                <a:spcPts val="45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b="1" dirty="0">
                <a:solidFill>
                  <a:srgbClr val="C00000"/>
                </a:solidFill>
              </a:rPr>
              <a:t>Mr. Brown's family</a:t>
            </a:r>
          </a:p>
        </p:txBody>
      </p:sp>
      <p:pic>
        <p:nvPicPr>
          <p:cNvPr id="20489" name="Picture 9" descr="AMERI182.WM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0192" y="980728"/>
            <a:ext cx="1714500" cy="13890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1484784"/>
            <a:ext cx="1735138" cy="28797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2552" y="2789312"/>
            <a:ext cx="2041525" cy="17192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276872"/>
            <a:ext cx="2160588" cy="197961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357438"/>
            <a:ext cx="1141412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1143000"/>
            <a:ext cx="1235075" cy="105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4500563"/>
            <a:ext cx="1250950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3357563"/>
            <a:ext cx="1235075" cy="896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5572125"/>
            <a:ext cx="1071562" cy="969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40352" y="1052736"/>
            <a:ext cx="571500" cy="112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219700" y="360363"/>
            <a:ext cx="3924300" cy="5516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b="1" dirty="0">
                <a:solidFill>
                  <a:srgbClr val="C00000"/>
                </a:solidFill>
              </a:rPr>
              <a:t>Dad</a:t>
            </a:r>
            <a:br>
              <a:rPr lang="en-GB" sz="4000" b="1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 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Peter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 35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lawyer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likes reading newspapers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can play tennis, badminton</a:t>
            </a:r>
          </a:p>
        </p:txBody>
      </p:sp>
      <p:pic>
        <p:nvPicPr>
          <p:cNvPr id="4105" name="Picture 9" descr="AMERI182.WM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85938" y="2714625"/>
            <a:ext cx="3429000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75" y="428625"/>
            <a:ext cx="2979738" cy="585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357313"/>
            <a:ext cx="1141412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214313"/>
            <a:ext cx="1235075" cy="105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4500563"/>
            <a:ext cx="1250950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625" y="2214563"/>
            <a:ext cx="1235075" cy="896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5572125"/>
            <a:ext cx="1071562" cy="969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786438" y="285750"/>
            <a:ext cx="3214687" cy="1928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b="1" dirty="0">
                <a:solidFill>
                  <a:srgbClr val="C00000"/>
                </a:solidFill>
              </a:rPr>
              <a:t>Mum</a:t>
            </a:r>
            <a:br>
              <a:rPr lang="en-GB" sz="4000" b="1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 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Katie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 secretary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30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likes cooking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can sing songs</a:t>
            </a:r>
            <a:r>
              <a:rPr lang="en-GB" sz="4000" dirty="0">
                <a:solidFill>
                  <a:srgbClr val="000000"/>
                </a:solidFill>
              </a:rPr>
              <a:t/>
            </a:r>
            <a:br>
              <a:rPr lang="en-GB" sz="4000" dirty="0">
                <a:solidFill>
                  <a:srgbClr val="000000"/>
                </a:solidFill>
              </a:rPr>
            </a:br>
            <a:endParaRPr lang="en-GB" sz="4000" dirty="0">
              <a:solidFill>
                <a:srgbClr val="000000"/>
              </a:solidFill>
            </a:endParaRPr>
          </a:p>
        </p:txBody>
      </p:sp>
      <p:pic>
        <p:nvPicPr>
          <p:cNvPr id="14345" name="Picture 9" descr="AMERI182.WM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8" y="3357563"/>
            <a:ext cx="142875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N1.gif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63" y="928688"/>
            <a:ext cx="44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N2.gif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00438" y="571500"/>
            <a:ext cx="381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N3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29000" y="428625"/>
            <a:ext cx="523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SONG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72313" y="7500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6" presetClass="path" presetSubtype="0" repeatCount="indefinite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191 -0.01735 L 0.24809 -0.3503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6" presetClass="path" presetSubtype="0" repeatCount="indefinite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56" presetClass="path" presetSubtype="0" repeatCount="indefinite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00313"/>
            <a:ext cx="1141413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0" y="2071688"/>
            <a:ext cx="4533900" cy="3857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4500563"/>
            <a:ext cx="1250950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3500438"/>
            <a:ext cx="1235075" cy="896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5572125"/>
            <a:ext cx="1071562" cy="969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" y="142875"/>
            <a:ext cx="571500" cy="112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0250" y="285750"/>
            <a:ext cx="1428750" cy="1936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929313" y="1214438"/>
            <a:ext cx="3214687" cy="1928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b="1">
                <a:solidFill>
                  <a:srgbClr val="C00000"/>
                </a:solidFill>
              </a:rPr>
              <a:t>Granny</a:t>
            </a:r>
            <a:br>
              <a:rPr lang="en-GB" sz="4000" b="1">
                <a:solidFill>
                  <a:srgbClr val="C00000"/>
                </a:solidFill>
              </a:rPr>
            </a:br>
            <a:r>
              <a:rPr lang="en-GB">
                <a:solidFill>
                  <a:srgbClr val="C00000"/>
                </a:solidFill>
              </a:rPr>
              <a:t> 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800">
                <a:solidFill>
                  <a:srgbClr val="C00000"/>
                </a:solidFill>
              </a:rPr>
              <a:t>Mary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800">
                <a:solidFill>
                  <a:srgbClr val="C00000"/>
                </a:solidFill>
              </a:rPr>
              <a:t> pensioner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800">
                <a:solidFill>
                  <a:srgbClr val="C00000"/>
                </a:solidFill>
              </a:rPr>
              <a:t>an English teacher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800">
                <a:solidFill>
                  <a:srgbClr val="C00000"/>
                </a:solidFill>
              </a:rPr>
              <a:t>62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800">
                <a:solidFill>
                  <a:srgbClr val="C00000"/>
                </a:solidFill>
              </a:rPr>
              <a:t>likes picking mushrooms and berries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800">
                <a:solidFill>
                  <a:srgbClr val="C00000"/>
                </a:solidFill>
              </a:rPr>
              <a:t>can speak English</a:t>
            </a:r>
          </a:p>
        </p:txBody>
      </p:sp>
      <p:pic>
        <p:nvPicPr>
          <p:cNvPr id="15370" name="Picture 10" descr="AMERI182.WMF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4313" y="1357313"/>
            <a:ext cx="1357312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001.WAV">
            <a:hlinkClick r:id="" action="ppaction://media"/>
          </p:cNvPr>
          <p:cNvPicPr>
            <a:picLocks noRot="1" noChangeAspect="1"/>
          </p:cNvPicPr>
          <p:nvPr>
            <a:wavAudioFile r:embed="rId1" name="001.WAV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57750" y="7358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58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1643063"/>
            <a:ext cx="4379912" cy="3143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4500563"/>
            <a:ext cx="1250950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8" y="3500438"/>
            <a:ext cx="1235075" cy="896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5572125"/>
            <a:ext cx="1071562" cy="969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3" y="142875"/>
            <a:ext cx="571500" cy="112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57375" y="3000375"/>
            <a:ext cx="2544763" cy="185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929313" y="857250"/>
            <a:ext cx="3214687" cy="1928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b="1" dirty="0">
                <a:solidFill>
                  <a:srgbClr val="C00000"/>
                </a:solidFill>
              </a:rPr>
              <a:t>Grandpa:</a:t>
            </a:r>
            <a:br>
              <a:rPr lang="en-GB" sz="4000" b="1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 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Martin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a driver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 63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likes fishing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dirty="0">
                <a:solidFill>
                  <a:srgbClr val="C00000"/>
                </a:solidFill>
              </a:rPr>
              <a:t>can fix his car</a:t>
            </a: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50" y="2428875"/>
            <a:ext cx="1235075" cy="105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4" name="Picture 10" descr="AMERI182.WMF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750" y="1357313"/>
            <a:ext cx="12334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oll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3375" y="7143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52 -0.02752 C -0.09948 0.07516 -0.14861 0.17854 -0.19115 0.29533 C -0.23472 0.41212 -0.28663 0.59944 -0.30799 0.67298 C -0.32969 0.74838 -0.31667 0.72918 -0.31841 0.73982 " pathEditMode="relative" rAng="1619499" ptsTypes="aaaA">
                                      <p:cBhvr>
                                        <p:cTn id="36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38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550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2519363"/>
            <a:ext cx="4117975" cy="283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5572125"/>
            <a:ext cx="1071562" cy="969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3" y="142875"/>
            <a:ext cx="571500" cy="112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1143000"/>
            <a:ext cx="1077913" cy="1214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428875"/>
            <a:ext cx="1235075" cy="105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43313"/>
            <a:ext cx="1141412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40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8" y="4572000"/>
            <a:ext cx="1235075" cy="896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929313" y="857250"/>
            <a:ext cx="3214687" cy="5020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b="1" dirty="0">
                <a:solidFill>
                  <a:srgbClr val="C00000"/>
                </a:solidFill>
              </a:rPr>
              <a:t>Son</a:t>
            </a:r>
            <a:br>
              <a:rPr lang="en-GB" sz="4000" b="1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 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dirty="0">
                <a:solidFill>
                  <a:srgbClr val="C00000"/>
                </a:solidFill>
              </a:rPr>
              <a:t>Dan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dirty="0">
                <a:solidFill>
                  <a:srgbClr val="C00000"/>
                </a:solidFill>
              </a:rPr>
              <a:t>10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dirty="0">
                <a:solidFill>
                  <a:srgbClr val="C00000"/>
                </a:solidFill>
              </a:rPr>
              <a:t>pupil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dirty="0">
                <a:solidFill>
                  <a:srgbClr val="C00000"/>
                </a:solidFill>
              </a:rPr>
              <a:t>likes skiing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dirty="0">
                <a:solidFill>
                  <a:srgbClr val="C00000"/>
                </a:solidFill>
              </a:rPr>
              <a:t> Can dive and swim in the swimming pool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500563"/>
            <a:ext cx="1250950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88" y="2500313"/>
            <a:ext cx="3989387" cy="289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5572125"/>
            <a:ext cx="1071562" cy="969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3" y="142875"/>
            <a:ext cx="571500" cy="112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50" y="2428875"/>
            <a:ext cx="1235075" cy="105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43313"/>
            <a:ext cx="1141412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929313" y="857250"/>
            <a:ext cx="3214687" cy="1928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4000" b="1" dirty="0" smtClean="0">
                <a:solidFill>
                  <a:srgbClr val="C00000"/>
                </a:solidFill>
              </a:rPr>
              <a:t>  </a:t>
            </a:r>
            <a:endParaRPr lang="en-GB" sz="4000" dirty="0">
              <a:solidFill>
                <a:srgbClr val="C00000"/>
              </a:solidFill>
            </a:endParaRP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4000" dirty="0">
              <a:solidFill>
                <a:srgbClr val="C00000"/>
              </a:solidFill>
            </a:endParaRPr>
          </a:p>
        </p:txBody>
      </p:sp>
      <p:pic>
        <p:nvPicPr>
          <p:cNvPr id="17417" name="Picture 9" descr="AMERI182.WM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50" y="1357313"/>
            <a:ext cx="142875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wmpaud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43375" y="7143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156176" y="764704"/>
            <a:ext cx="27363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Daughter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Jane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12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Pupil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Likes playing tennis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Can swim very well.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834 -0.00185 C -0.00834 -0.17415 -0.00834 -0.34644 -0.00712 -0.34644 C -0.00573 -0.34621 -0.00122 -0.05782 2.22222E-6 2.48844E-6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17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37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220</TotalTime>
  <Words>34</Words>
  <Application>Microsoft Office PowerPoint</Application>
  <PresentationFormat>Экран (4:3)</PresentationFormat>
  <Paragraphs>63</Paragraphs>
  <Slides>12</Slides>
  <Notes>9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FAMILY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</dc:title>
  <dc:creator>Yagudina T N</dc:creator>
  <cp:lastModifiedBy>User</cp:lastModifiedBy>
  <cp:revision>17</cp:revision>
  <dcterms:modified xsi:type="dcterms:W3CDTF">2014-05-19T10:30:12Z</dcterms:modified>
</cp:coreProperties>
</file>