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A343B66-4CFF-41EA-9834-D0277B02CE4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3D508F4-6A06-4A4A-82FF-D76AC2713AB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B66-4CFF-41EA-9834-D0277B02CE4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08F4-6A06-4A4A-82FF-D76AC2713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B66-4CFF-41EA-9834-D0277B02CE4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08F4-6A06-4A4A-82FF-D76AC2713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343B66-4CFF-41EA-9834-D0277B02CE4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3D508F4-6A06-4A4A-82FF-D76AC2713A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A343B66-4CFF-41EA-9834-D0277B02CE4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3D508F4-6A06-4A4A-82FF-D76AC2713AB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B66-4CFF-41EA-9834-D0277B02CE4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08F4-6A06-4A4A-82FF-D76AC2713A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B66-4CFF-41EA-9834-D0277B02CE4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08F4-6A06-4A4A-82FF-D76AC2713A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343B66-4CFF-41EA-9834-D0277B02CE4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D508F4-6A06-4A4A-82FF-D76AC2713A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B66-4CFF-41EA-9834-D0277B02CE4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08F4-6A06-4A4A-82FF-D76AC2713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343B66-4CFF-41EA-9834-D0277B02CE4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3D508F4-6A06-4A4A-82FF-D76AC2713AB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343B66-4CFF-41EA-9834-D0277B02CE4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D508F4-6A06-4A4A-82FF-D76AC2713AB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343B66-4CFF-41EA-9834-D0277B02CE4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D508F4-6A06-4A4A-82FF-D76AC2713A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12776"/>
            <a:ext cx="6172200" cy="2304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Использование игровых технологий в образовательном процессе с детьми с умеренной умственной отсталостью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003322"/>
            <a:ext cx="2806080" cy="137160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Рыжова Т.Ю.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Учитель ГБОУ школы №69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Курортного района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 г.Санкт-Петербурга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75856" y="476672"/>
            <a:ext cx="2304256" cy="100811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Принципы организации игры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3645024"/>
            <a:ext cx="2448272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Принцип взаимосвязи игровой и неигровой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3848" y="5085184"/>
            <a:ext cx="2808312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Перенос основного смысла игровых действий в реальный жизненный опыт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132856"/>
            <a:ext cx="2448272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Отсутствие принуждения любой формы при вовлечении в игру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3645024"/>
            <a:ext cx="2448272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Принцип поддержания игровой атмосферы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152" y="2132856"/>
            <a:ext cx="2448272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Принцип развития игровой динамики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 flipH="1">
            <a:off x="2987824" y="1484784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>
            <a:off x="4427984" y="1484784"/>
            <a:ext cx="158417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 flipH="1">
            <a:off x="3779912" y="1484784"/>
            <a:ext cx="648072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</p:cNvCxnSpPr>
          <p:nvPr/>
        </p:nvCxnSpPr>
        <p:spPr>
          <a:xfrm>
            <a:off x="4427984" y="1484784"/>
            <a:ext cx="86409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2"/>
            <a:endCxn id="6" idx="0"/>
          </p:cNvCxnSpPr>
          <p:nvPr/>
        </p:nvCxnSpPr>
        <p:spPr>
          <a:xfrm>
            <a:off x="4427984" y="1484784"/>
            <a:ext cx="180020" cy="36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r>
              <a:rPr lang="ru-RU" sz="2000" dirty="0" smtClean="0"/>
              <a:t>Таким образом, успешность обучения детей с умеренной умственной отсталостью действиям с игрушками зависит от применения комплексного подхода, который включает следующие компоненты:</a:t>
            </a:r>
          </a:p>
          <a:p>
            <a:r>
              <a:rPr lang="ru-RU" sz="2000" dirty="0" smtClean="0"/>
              <a:t>-ознакомление детей с окружающим миром в процессе активной деятельности с игрушкой;</a:t>
            </a:r>
          </a:p>
          <a:p>
            <a:r>
              <a:rPr lang="ru-RU" sz="2000" dirty="0" smtClean="0"/>
              <a:t>-обучающие предметные игры с игрушками;</a:t>
            </a:r>
          </a:p>
          <a:p>
            <a:r>
              <a:rPr lang="ru-RU" sz="2000" dirty="0" smtClean="0"/>
              <a:t>-организация предметно-игровой среды;</a:t>
            </a:r>
          </a:p>
          <a:p>
            <a:r>
              <a:rPr lang="ru-RU" sz="2000" dirty="0" smtClean="0"/>
              <a:t>-общение взрослого с детьми в процессе игры.</a:t>
            </a:r>
          </a:p>
          <a:p>
            <a:endParaRPr lang="ru-RU" dirty="0"/>
          </a:p>
        </p:txBody>
      </p:sp>
      <p:pic>
        <p:nvPicPr>
          <p:cNvPr id="5" name="Рисунок 4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620688"/>
            <a:ext cx="1581150" cy="2381250"/>
          </a:xfrm>
          <a:prstGeom prst="rect">
            <a:avLst/>
          </a:prstGeom>
        </p:spPr>
      </p:pic>
      <p:pic>
        <p:nvPicPr>
          <p:cNvPr id="6" name="Рисунок 5" descr="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901626"/>
            <a:ext cx="1584176" cy="2199209"/>
          </a:xfrm>
          <a:prstGeom prst="rect">
            <a:avLst/>
          </a:prstGeom>
        </p:spPr>
      </p:pic>
      <p:pic>
        <p:nvPicPr>
          <p:cNvPr id="7" name="Рисунок 6" descr="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869160"/>
            <a:ext cx="2232248" cy="1988840"/>
          </a:xfrm>
          <a:prstGeom prst="rect">
            <a:avLst/>
          </a:prstGeom>
        </p:spPr>
      </p:pic>
      <p:pic>
        <p:nvPicPr>
          <p:cNvPr id="4" name="Рисунок 3" descr="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01008"/>
            <a:ext cx="2099744" cy="2924944"/>
          </a:xfrm>
          <a:prstGeom prst="rect">
            <a:avLst/>
          </a:prstGeom>
        </p:spPr>
      </p:pic>
      <p:pic>
        <p:nvPicPr>
          <p:cNvPr id="8" name="Рисунок 7" descr="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3356992"/>
            <a:ext cx="2808312" cy="1584690"/>
          </a:xfrm>
          <a:prstGeom prst="rect">
            <a:avLst/>
          </a:prstGeom>
        </p:spPr>
      </p:pic>
      <p:pic>
        <p:nvPicPr>
          <p:cNvPr id="9" name="Рисунок 8" descr="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5181844"/>
            <a:ext cx="1872208" cy="1416103"/>
          </a:xfrm>
          <a:prstGeom prst="rect">
            <a:avLst/>
          </a:prstGeom>
        </p:spPr>
      </p:pic>
      <p:pic>
        <p:nvPicPr>
          <p:cNvPr id="11" name="Рисунок 10" descr="Бизон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20" y="5085184"/>
            <a:ext cx="2128997" cy="1484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Спасибо за внимание!!!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Содержимое 3" descr="888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" y="1600200"/>
            <a:ext cx="7310438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788712"/>
            <a:ext cx="7467600" cy="6069288"/>
          </a:xfrm>
        </p:spPr>
        <p:txBody>
          <a:bodyPr/>
          <a:lstStyle/>
          <a:p>
            <a:r>
              <a:rPr lang="ru-RU" sz="2000" dirty="0" smtClean="0"/>
              <a:t>Игра – одно из самых древних занятий людей. Наверное, с появлением на земле человека у него родилась потребность играть. Люди всегда играют с удовольствием. В игре происходит освоение ими новых социальных ролей, самореализация, приобретение нового социального опыта. Игра увлекает и включает человека в новые для него отношения.</a:t>
            </a:r>
          </a:p>
          <a:p>
            <a:endParaRPr lang="ru-RU" dirty="0"/>
          </a:p>
        </p:txBody>
      </p:sp>
      <p:pic>
        <p:nvPicPr>
          <p:cNvPr id="4" name="Рисунок 3" descr="3 иг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573016"/>
            <a:ext cx="3312368" cy="2341116"/>
          </a:xfrm>
          <a:prstGeom prst="rect">
            <a:avLst/>
          </a:prstGeom>
        </p:spPr>
      </p:pic>
      <p:pic>
        <p:nvPicPr>
          <p:cNvPr id="5" name="Рисунок 4" descr="5иг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73016"/>
            <a:ext cx="381000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80728"/>
            <a:ext cx="78488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2000" dirty="0"/>
              <a:t>игра – фактор развития ребенка;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/>
              <a:t>игра – способ приобщения ребенка к миру культуры;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/>
              <a:t>игра – щадящая форма обучения ребенка жизненно важным умениям;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/>
              <a:t>игра – ознакомление ребенка с широким спектром видов человеческой деятельности;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/>
              <a:t>игра – мягкое корректирование воспитанности ребенка, незаметное вовлечение его в ценностную палитру новых для него отношений;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/>
              <a:t>игра – деликатное диагностирование социального развития ребенка;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/>
              <a:t>игра – профессионально-изящная форма социально-психологического тренинга;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/>
              <a:t>игра – способ педагогической помощи ребенку в разрешении проблем жизни, </a:t>
            </a:r>
            <a:r>
              <a:rPr lang="ru-RU" sz="2000" dirty="0" smtClean="0"/>
              <a:t>ставших перед </a:t>
            </a:r>
            <a:r>
              <a:rPr lang="ru-RU" sz="2000" dirty="0"/>
              <a:t>ним в реальной повседневности;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/>
              <a:t>игра – один из простых способов подарить ребенку счастливые моменты проживания радости жизни;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/>
              <a:t>игра – простой и легкий способ формирования товарищества и дружбы между детьми, один из способов формирования гуманистической атмосферы в группе.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32656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Игра имеет особое педагогическое значение: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347864" y="2564904"/>
            <a:ext cx="2304256" cy="108012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Функции игры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03648" y="692696"/>
            <a:ext cx="2232248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Развлекательная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1844824"/>
            <a:ext cx="2232248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Самореализация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512" y="3140968"/>
            <a:ext cx="2232248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Диагностическая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59632" y="4365104"/>
            <a:ext cx="2232248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Межнациональная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коммуникация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24128" y="4509120"/>
            <a:ext cx="2232248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Социализация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16216" y="3140968"/>
            <a:ext cx="2232248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Коррекционная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07158" y="1916832"/>
            <a:ext cx="2232248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Терапевтическая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52120" y="764704"/>
            <a:ext cx="2232248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Коммуникативная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3" name="Прямая со стрелкой 32"/>
          <p:cNvCxnSpPr>
            <a:stCxn id="9" idx="0"/>
          </p:cNvCxnSpPr>
          <p:nvPr/>
        </p:nvCxnSpPr>
        <p:spPr>
          <a:xfrm flipH="1" flipV="1">
            <a:off x="3635896" y="1556792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9" idx="0"/>
          </p:cNvCxnSpPr>
          <p:nvPr/>
        </p:nvCxnSpPr>
        <p:spPr>
          <a:xfrm flipV="1">
            <a:off x="4499992" y="1556792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9" idx="2"/>
          </p:cNvCxnSpPr>
          <p:nvPr/>
        </p:nvCxnSpPr>
        <p:spPr>
          <a:xfrm flipH="1">
            <a:off x="3563888" y="364502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9" idx="2"/>
          </p:cNvCxnSpPr>
          <p:nvPr/>
        </p:nvCxnSpPr>
        <p:spPr>
          <a:xfrm>
            <a:off x="4499992" y="3645024"/>
            <a:ext cx="115212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9" idx="3"/>
          </p:cNvCxnSpPr>
          <p:nvPr/>
        </p:nvCxnSpPr>
        <p:spPr>
          <a:xfrm>
            <a:off x="5652120" y="3104964"/>
            <a:ext cx="792088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9" idx="3"/>
          </p:cNvCxnSpPr>
          <p:nvPr/>
        </p:nvCxnSpPr>
        <p:spPr>
          <a:xfrm flipV="1">
            <a:off x="5652120" y="2564904"/>
            <a:ext cx="792088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9" idx="1"/>
          </p:cNvCxnSpPr>
          <p:nvPr/>
        </p:nvCxnSpPr>
        <p:spPr>
          <a:xfrm flipH="1" flipV="1">
            <a:off x="2555776" y="2492896"/>
            <a:ext cx="792088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9" idx="1"/>
          </p:cNvCxnSpPr>
          <p:nvPr/>
        </p:nvCxnSpPr>
        <p:spPr>
          <a:xfrm flipH="1">
            <a:off x="2555776" y="3104964"/>
            <a:ext cx="792088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0466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Педагогическая игра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124744"/>
            <a:ext cx="77048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Педагогическая </a:t>
            </a:r>
            <a:r>
              <a:rPr lang="ru-RU" sz="2000" dirty="0"/>
              <a:t>игра отличается от любой другой игры тем, что обладает существенным признаком – четко поставленной целью обучения и соответствующим ей педагогическим результатом, которые могут быть обоснованы, выделены в явном виде и характеризуются учебно-познавательной направленностью.</a:t>
            </a:r>
          </a:p>
          <a:p>
            <a:r>
              <a:rPr lang="ru-RU" sz="2000" dirty="0" smtClean="0"/>
              <a:t>     На </a:t>
            </a:r>
            <a:r>
              <a:rPr lang="ru-RU" sz="2000" dirty="0"/>
              <a:t>основе педагогической игры разработаны педагогические технологии игры. Они так и называются – игровые технологии.</a:t>
            </a:r>
          </a:p>
          <a:p>
            <a:endParaRPr lang="ru-RU" dirty="0"/>
          </a:p>
        </p:txBody>
      </p:sp>
      <p:pic>
        <p:nvPicPr>
          <p:cNvPr id="10" name="Рисунок 9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717032"/>
            <a:ext cx="3595125" cy="2696344"/>
          </a:xfrm>
          <a:prstGeom prst="rect">
            <a:avLst/>
          </a:prstGeom>
        </p:spPr>
      </p:pic>
      <p:pic>
        <p:nvPicPr>
          <p:cNvPr id="11" name="Рисунок 10" descr="1 иг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17032"/>
            <a:ext cx="371350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259632" y="620688"/>
            <a:ext cx="66247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276872"/>
            <a:ext cx="2232248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идактическая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5696" y="4149080"/>
            <a:ext cx="2232248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оспитывающая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4149080"/>
            <a:ext cx="2232248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Развивающая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348880"/>
            <a:ext cx="2232248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оциализирующая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54868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Направленность игровых технологий</a:t>
            </a:r>
            <a:endParaRPr lang="ru-RU" sz="32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915816" y="1196752"/>
            <a:ext cx="129614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779912" y="1196752"/>
            <a:ext cx="432048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11960" y="1196752"/>
            <a:ext cx="1224136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211960" y="1196752"/>
            <a:ext cx="194421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1560" y="47667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Реализация </a:t>
            </a:r>
            <a:r>
              <a:rPr lang="ru-RU" dirty="0"/>
              <a:t>игровых приемов и ситуаций в образовательном процессе происходит по следующим основным направлениям</a:t>
            </a:r>
            <a:r>
              <a:rPr lang="ru-RU" dirty="0" smtClean="0"/>
              <a:t>:</a:t>
            </a:r>
            <a:endParaRPr lang="ru-RU" dirty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дидактическая </a:t>
            </a:r>
            <a:r>
              <a:rPr lang="ru-RU" dirty="0"/>
              <a:t>цель ставится перед детьми в форме игровой задачи;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деятельность </a:t>
            </a:r>
            <a:r>
              <a:rPr lang="ru-RU" dirty="0"/>
              <a:t>подчиняется правилам игры;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учебный </a:t>
            </a:r>
            <a:r>
              <a:rPr lang="ru-RU" dirty="0"/>
              <a:t>материал используется в качестве её средства;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в </a:t>
            </a:r>
            <a:r>
              <a:rPr lang="ru-RU" dirty="0"/>
              <a:t>деятельность вводится элемент соревнования, который переводит дидактическую задачу в игровую;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успешное </a:t>
            </a:r>
            <a:r>
              <a:rPr lang="ru-RU" dirty="0"/>
              <a:t>выполнение дидактического задания связывается с игровым результатом.</a:t>
            </a:r>
          </a:p>
          <a:p>
            <a:endParaRPr lang="ru-RU" dirty="0"/>
          </a:p>
        </p:txBody>
      </p:sp>
      <p:pic>
        <p:nvPicPr>
          <p:cNvPr id="12" name="Рисунок 1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725144"/>
            <a:ext cx="2142567" cy="1428378"/>
          </a:xfrm>
          <a:prstGeom prst="rect">
            <a:avLst/>
          </a:prstGeom>
        </p:spPr>
      </p:pic>
      <p:pic>
        <p:nvPicPr>
          <p:cNvPr id="13" name="Рисунок 12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332987"/>
            <a:ext cx="2520280" cy="1680187"/>
          </a:xfrm>
          <a:prstGeom prst="rect">
            <a:avLst/>
          </a:prstGeom>
        </p:spPr>
      </p:pic>
      <p:pic>
        <p:nvPicPr>
          <p:cNvPr id="14" name="Рисунок 13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512780"/>
            <a:ext cx="2592288" cy="1710910"/>
          </a:xfrm>
          <a:prstGeom prst="rect">
            <a:avLst/>
          </a:prstGeom>
        </p:spPr>
      </p:pic>
      <p:pic>
        <p:nvPicPr>
          <p:cNvPr id="11" name="Рисунок 10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236018"/>
            <a:ext cx="2277072" cy="1502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Особенности детей с интеллектуальными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нарушениями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Категория детей с выраженными интеллектуальными нарушениями представляет собой разнородную группу, основными общими чертами которой является тяжелый психофизический дефект и в большинстве случаев выраженные органические нарушения.</a:t>
            </a:r>
          </a:p>
          <a:p>
            <a:r>
              <a:rPr lang="ru-RU" sz="2000" dirty="0" smtClean="0"/>
              <a:t>Степень дефекта, его структуры, а также темп и характер дальнейшего развития у каждого ребенка могут иметь значительные индивидуальные особенности.</a:t>
            </a:r>
          </a:p>
          <a:p>
            <a:pPr lvl="0"/>
            <a:r>
              <a:rPr lang="ru-RU" sz="2000" dirty="0" smtClean="0"/>
              <a:t>Общими чертами для всех детей помимо их позднего развития и значительного снижения интеллекта </a:t>
            </a:r>
            <a:r>
              <a:rPr lang="ru-RU" sz="2000" dirty="0" smtClean="0"/>
              <a:t>являются </a:t>
            </a:r>
            <a:r>
              <a:rPr lang="ru-RU" sz="2000" dirty="0" smtClean="0"/>
              <a:t>также грубые нарушения всех сторон психики: моторики, </a:t>
            </a:r>
            <a:r>
              <a:rPr lang="ru-RU" sz="2000" dirty="0" err="1" smtClean="0"/>
              <a:t>сенсорики</a:t>
            </a:r>
            <a:r>
              <a:rPr lang="ru-RU" sz="2000" dirty="0" smtClean="0"/>
              <a:t>, внимания, памяти, речи, мышления, высших эмоций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 детей с умеренной умственной отсталостью игровые действия без специального обучения не возникают. Действуя с игрушкой, ребёнок совершает простейшие однообразные манипуляции, которые не имеют игрового содержания.</a:t>
            </a:r>
          </a:p>
          <a:p>
            <a:r>
              <a:rPr lang="ru-RU" sz="2000" dirty="0" smtClean="0"/>
              <a:t>Для того чтобы игрушки стимулировали ребенка к действиям, он должен уметь их использовать, знать, что и как можно с их помощью изображать. Взрослому необходимо демонстрировать всевозможные варианты выполнения действий с той или иной игрушкой. Каждая новая игрушка, которая предлагается ребёнку для игр, должна быть обязательно обыграна.</a:t>
            </a:r>
          </a:p>
          <a:p>
            <a:endParaRPr lang="ru-RU" dirty="0"/>
          </a:p>
        </p:txBody>
      </p:sp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933056"/>
            <a:ext cx="2136160" cy="1602120"/>
          </a:xfrm>
          <a:prstGeom prst="rect">
            <a:avLst/>
          </a:prstGeom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915054"/>
            <a:ext cx="2137420" cy="1603065"/>
          </a:xfrm>
          <a:prstGeom prst="rect">
            <a:avLst/>
          </a:prstGeom>
        </p:spPr>
      </p:pic>
      <p:pic>
        <p:nvPicPr>
          <p:cNvPr id="6" name="Рисунок 5" descr="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3" y="3933056"/>
            <a:ext cx="2124067" cy="159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259</TotalTime>
  <Words>574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Использование игровых технологий в образовательном процессе с детьми с умеренной умственной отсталостью</vt:lpstr>
      <vt:lpstr>Слайд 2</vt:lpstr>
      <vt:lpstr>Слайд 3</vt:lpstr>
      <vt:lpstr>Слайд 4</vt:lpstr>
      <vt:lpstr>Слайд 5</vt:lpstr>
      <vt:lpstr>Слайд 6</vt:lpstr>
      <vt:lpstr>Слайд 7</vt:lpstr>
      <vt:lpstr>Особенности детей с интеллектуальными нарушениями </vt:lpstr>
      <vt:lpstr>Слайд 9</vt:lpstr>
      <vt:lpstr>Слайд 10</vt:lpstr>
      <vt:lpstr>Слайд 11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игровых технологий в образовательном процессе с детьми с умеренной умственной отсталостью</dc:title>
  <dc:creator>Олег</dc:creator>
  <cp:lastModifiedBy>Олег</cp:lastModifiedBy>
  <cp:revision>27</cp:revision>
  <dcterms:created xsi:type="dcterms:W3CDTF">2018-12-19T15:53:14Z</dcterms:created>
  <dcterms:modified xsi:type="dcterms:W3CDTF">2018-12-19T20:12:47Z</dcterms:modified>
</cp:coreProperties>
</file>