
<file path=[Content_Types].xml><?xml version="1.0" encoding="utf-8"?>
<Types xmlns="http://schemas.openxmlformats.org/package/2006/content-types">
  <Override PartName="/_rels/.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24.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_rels/presentation.xml.rels" ContentType="application/vnd.openxmlformats-package.relationships+xml"/>
  <Override PartName="/ppt/media/image14.jpeg" ContentType="image/jpeg"/>
  <Override PartName="/ppt/media/image12.png" ContentType="image/png"/>
  <Override PartName="/ppt/media/image13.jpeg" ContentType="image/jpeg"/>
  <Override PartName="/ppt/media/image10.png" ContentType="image/png"/>
  <Override PartName="/ppt/media/image9.png" ContentType="image/png"/>
  <Override PartName="/ppt/media/image8.jpeg" ContentType="image/jpeg"/>
  <Override PartName="/ppt/media/image2.png" ContentType="image/png"/>
  <Override PartName="/ppt/media/image7.jpeg" ContentType="image/jpeg"/>
  <Override PartName="/ppt/media/image5.png" ContentType="image/png"/>
  <Override PartName="/ppt/media/image6.png" ContentType="image/png"/>
  <Override PartName="/ppt/media/image4.jpeg" ContentType="image/jpeg"/>
  <Override PartName="/ppt/media/image3.png" ContentType="image/png"/>
  <Override PartName="/ppt/media/image11.png" ContentType="image/png"/>
  <Override PartName="/ppt/media/image1.jpeg" ContentType="image/jpeg"/>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1735200" y="1599840"/>
            <a:ext cx="5672880" cy="4525560"/>
          </a:xfrm>
          <a:prstGeom prst="rect">
            <a:avLst/>
          </a:prstGeom>
          <a:ln>
            <a:noFill/>
          </a:ln>
        </p:spPr>
      </p:pic>
      <p:pic>
        <p:nvPicPr>
          <p:cNvPr id="38" name="" descr=""/>
          <p:cNvPicPr/>
          <p:nvPr/>
        </p:nvPicPr>
        <p:blipFill>
          <a:blip r:embed="rId3"/>
          <a:stretch/>
        </p:blipFill>
        <p:spPr>
          <a:xfrm>
            <a:off x="1735200" y="1599840"/>
            <a:ext cx="567288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45"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47" name="PlaceHolder 2"/>
          <p:cNvSpPr>
            <a:spLocks noGrp="1"/>
          </p:cNvSpPr>
          <p:nvPr>
            <p:ph type="body"/>
          </p:nvPr>
        </p:nvSpPr>
        <p:spPr>
          <a:xfrm>
            <a:off x="457200" y="1600200"/>
            <a:ext cx="822924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54" name="PlaceHolder 2"/>
          <p:cNvSpPr>
            <a:spLocks noGrp="1"/>
          </p:cNvSpPr>
          <p:nvPr>
            <p:ph type="body"/>
          </p:nvPr>
        </p:nvSpPr>
        <p:spPr>
          <a:xfrm>
            <a:off x="45720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62" name="PlaceHolder 2"/>
          <p:cNvSpPr>
            <a:spLocks noGrp="1"/>
          </p:cNvSpPr>
          <p:nvPr>
            <p:ph type="body"/>
          </p:nvPr>
        </p:nvSpPr>
        <p:spPr>
          <a:xfrm>
            <a:off x="45720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964320"/>
            <a:ext cx="822924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600200"/>
            <a:ext cx="822924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964320"/>
            <a:ext cx="822924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74" name="PlaceHolder 2"/>
          <p:cNvSpPr>
            <a:spLocks noGrp="1"/>
          </p:cNvSpPr>
          <p:nvPr>
            <p:ph type="body"/>
          </p:nvPr>
        </p:nvSpPr>
        <p:spPr>
          <a:xfrm>
            <a:off x="457200" y="1600200"/>
            <a:ext cx="822924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1600200"/>
            <a:ext cx="822924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pic>
        <p:nvPicPr>
          <p:cNvPr id="76" name="" descr=""/>
          <p:cNvPicPr/>
          <p:nvPr/>
        </p:nvPicPr>
        <p:blipFill>
          <a:blip r:embed="rId2"/>
          <a:stretch/>
        </p:blipFill>
        <p:spPr>
          <a:xfrm>
            <a:off x="1735200" y="1599840"/>
            <a:ext cx="5672880" cy="4525560"/>
          </a:xfrm>
          <a:prstGeom prst="rect">
            <a:avLst/>
          </a:prstGeom>
          <a:ln>
            <a:noFill/>
          </a:ln>
        </p:spPr>
      </p:pic>
      <p:pic>
        <p:nvPicPr>
          <p:cNvPr id="77" name="" descr=""/>
          <p:cNvPicPr/>
          <p:nvPr/>
        </p:nvPicPr>
        <p:blipFill>
          <a:blip r:embed="rId3"/>
          <a:stretch/>
        </p:blipFill>
        <p:spPr>
          <a:xfrm>
            <a:off x="1735200" y="1599840"/>
            <a:ext cx="567288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ru-RU"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b="0" lang="ru-RU"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ru-RU" sz="4400" spc="-1" strike="noStrike">
                <a:solidFill>
                  <a:srgbClr val="000000"/>
                </a:solidFill>
                <a:uFill>
                  <a:solidFill>
                    <a:srgbClr val="ffffff"/>
                  </a:solidFill>
                </a:uFill>
                <a:latin typeface="Calibri"/>
              </a:rPr>
              <a:t>Образец заголовка</a:t>
            </a:r>
            <a:endParaRPr b="0" lang="ru-RU" sz="44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fld id="{8CD64D53-0579-4CE8-BE16-501B896B71B4}" type="datetime">
              <a:rPr b="0" lang="en-US" sz="1200" spc="-1" strike="noStrike">
                <a:solidFill>
                  <a:srgbClr val="8b8b8b"/>
                </a:solidFill>
                <a:uFill>
                  <a:solidFill>
                    <a:srgbClr val="ffffff"/>
                  </a:solidFill>
                </a:uFill>
                <a:latin typeface="Calibri"/>
              </a:rPr>
              <a:t>11/26/18</a:t>
            </a:fld>
            <a:endParaRPr b="0" lang="en-US"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en-US"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CB6F6675-83CF-442C-9CF1-181389FEB65C}" type="slidenum">
              <a:rPr b="0" lang="en-US" sz="1200" spc="-1" strike="noStrike">
                <a:solidFill>
                  <a:srgbClr val="8b8b8b"/>
                </a:solidFill>
                <a:uFill>
                  <a:solidFill>
                    <a:srgbClr val="ffffff"/>
                  </a:solidFill>
                </a:uFill>
                <a:latin typeface="Calibri"/>
              </a:rPr>
              <a:t>&lt;number&gt;</a:t>
            </a:fld>
            <a:endParaRPr b="0" lang="en-US"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ru-RU" sz="3200" spc="-1" strike="noStrike">
                <a:solidFill>
                  <a:srgbClr val="000000"/>
                </a:solidFill>
                <a:uFill>
                  <a:solidFill>
                    <a:srgbClr val="ffffff"/>
                  </a:solidFill>
                </a:uFill>
                <a:latin typeface="Calibri"/>
              </a:rPr>
              <a:t>Click to edit the outline text format</a:t>
            </a:r>
            <a:endParaRPr b="0" lang="ru-RU"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ru-RU" sz="2400" spc="-1" strike="noStrike">
                <a:solidFill>
                  <a:srgbClr val="000000"/>
                </a:solidFill>
                <a:uFill>
                  <a:solidFill>
                    <a:srgbClr val="ffffff"/>
                  </a:solidFill>
                </a:uFill>
                <a:latin typeface="Calibri"/>
              </a:rPr>
              <a:t>Second Outline Level</a:t>
            </a:r>
            <a:endParaRPr b="0" lang="ru-RU"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ru-RU" sz="2000" spc="-1" strike="noStrike">
                <a:solidFill>
                  <a:srgbClr val="000000"/>
                </a:solidFill>
                <a:uFill>
                  <a:solidFill>
                    <a:srgbClr val="ffffff"/>
                  </a:solidFill>
                </a:uFill>
                <a:latin typeface="Calibri"/>
              </a:rPr>
              <a:t>Third Outline Level</a:t>
            </a:r>
            <a:endParaRPr b="0" lang="ru-RU"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ru-RU" sz="2000" spc="-1" strike="noStrike">
                <a:solidFill>
                  <a:srgbClr val="000000"/>
                </a:solidFill>
                <a:uFill>
                  <a:solidFill>
                    <a:srgbClr val="ffffff"/>
                  </a:solidFill>
                </a:uFill>
                <a:latin typeface="Calibri"/>
              </a:rPr>
              <a:t>Fourth Outline Level</a:t>
            </a:r>
            <a:endParaRPr b="0" lang="ru-RU"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ru-RU" sz="2000" spc="-1" strike="noStrike">
                <a:solidFill>
                  <a:srgbClr val="000000"/>
                </a:solidFill>
                <a:uFill>
                  <a:solidFill>
                    <a:srgbClr val="ffffff"/>
                  </a:solidFill>
                </a:uFill>
                <a:latin typeface="Calibri"/>
              </a:rPr>
              <a:t>Fifth Outline Level</a:t>
            </a:r>
            <a:endParaRPr b="0" lang="ru-RU"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ru-RU" sz="2000" spc="-1" strike="noStrike">
                <a:solidFill>
                  <a:srgbClr val="000000"/>
                </a:solidFill>
                <a:uFill>
                  <a:solidFill>
                    <a:srgbClr val="ffffff"/>
                  </a:solidFill>
                </a:uFill>
                <a:latin typeface="Calibri"/>
              </a:rPr>
              <a:t>Sixth Outline Level</a:t>
            </a:r>
            <a:endParaRPr b="0" lang="ru-RU"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ru-RU" sz="2000" spc="-1" strike="noStrike">
                <a:solidFill>
                  <a:srgbClr val="000000"/>
                </a:solidFill>
                <a:uFill>
                  <a:solidFill>
                    <a:srgbClr val="ffffff"/>
                  </a:solidFill>
                </a:uFill>
                <a:latin typeface="Calibri"/>
              </a:rPr>
              <a:t>Seventh Outline Level</a:t>
            </a:r>
            <a:endParaRPr b="0" lang="ru-RU"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ru-RU" sz="4400" spc="-1" strike="noStrike">
                <a:solidFill>
                  <a:srgbClr val="000000"/>
                </a:solidFill>
                <a:uFill>
                  <a:solidFill>
                    <a:srgbClr val="ffffff"/>
                  </a:solidFill>
                </a:uFill>
                <a:latin typeface="Calibri"/>
              </a:rPr>
              <a:t>Образец заголовка</a:t>
            </a:r>
            <a:endParaRPr b="0" lang="ru-RU" sz="4400" spc="-1" strike="noStrike">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600200"/>
            <a:ext cx="8229240" cy="4525560"/>
          </a:xfrm>
          <a:prstGeom prst="rect">
            <a:avLst/>
          </a:prstGeom>
        </p:spPr>
        <p:txBody>
          <a:bodyPr/>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Образец текста</a:t>
            </a:r>
            <a:endParaRPr b="0" lang="ru-RU"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ru-RU" sz="2800" spc="-1" strike="noStrike">
                <a:solidFill>
                  <a:srgbClr val="000000"/>
                </a:solidFill>
                <a:uFill>
                  <a:solidFill>
                    <a:srgbClr val="ffffff"/>
                  </a:solidFill>
                </a:uFill>
                <a:latin typeface="Calibri"/>
              </a:rPr>
              <a:t>Второй уровень</a:t>
            </a:r>
            <a:endParaRPr b="0" lang="ru-RU"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ru-RU" sz="2400" spc="-1" strike="noStrike">
                <a:solidFill>
                  <a:srgbClr val="000000"/>
                </a:solidFill>
                <a:uFill>
                  <a:solidFill>
                    <a:srgbClr val="ffffff"/>
                  </a:solidFill>
                </a:uFill>
                <a:latin typeface="Calibri"/>
              </a:rPr>
              <a:t>Третий уровень</a:t>
            </a:r>
            <a:endParaRPr b="0" lang="ru-RU"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ru-RU" sz="2000" spc="-1" strike="noStrike">
                <a:solidFill>
                  <a:srgbClr val="000000"/>
                </a:solidFill>
                <a:uFill>
                  <a:solidFill>
                    <a:srgbClr val="ffffff"/>
                  </a:solidFill>
                </a:uFill>
                <a:latin typeface="Calibri"/>
              </a:rPr>
              <a:t>Четвертый уровень</a:t>
            </a:r>
            <a:endParaRPr b="0" lang="ru-RU"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ru-RU" sz="2000" spc="-1" strike="noStrike">
                <a:solidFill>
                  <a:srgbClr val="000000"/>
                </a:solidFill>
                <a:uFill>
                  <a:solidFill>
                    <a:srgbClr val="ffffff"/>
                  </a:solidFill>
                </a:uFill>
                <a:latin typeface="Calibri"/>
              </a:rPr>
              <a:t>Пятый уровень</a:t>
            </a:r>
            <a:endParaRPr b="0" lang="ru-RU" sz="3200" spc="-1" strike="noStrike">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fld id="{91AE93CD-ED06-4CCE-9214-1DD3134C9C85}" type="datetime">
              <a:rPr b="0" lang="en-US" sz="1200" spc="-1" strike="noStrike">
                <a:solidFill>
                  <a:srgbClr val="8b8b8b"/>
                </a:solidFill>
                <a:uFill>
                  <a:solidFill>
                    <a:srgbClr val="ffffff"/>
                  </a:solidFill>
                </a:uFill>
                <a:latin typeface="Calibri"/>
              </a:rPr>
              <a:t>11/26/18</a:t>
            </a:fld>
            <a:endParaRPr b="0" lang="en-US" sz="14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b="0" lang="en-US" sz="2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F45D32C0-F227-49F0-81A2-C92001B3C688}" type="slidenum">
              <a:rPr b="0" lang="en-US" sz="1200" spc="-1" strike="noStrike">
                <a:solidFill>
                  <a:srgbClr val="8b8b8b"/>
                </a:solidFill>
                <a:uFill>
                  <a:solidFill>
                    <a:srgbClr val="ffffff"/>
                  </a:solidFill>
                </a:uFill>
                <a:latin typeface="Calibri"/>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78" name="TextShape 1"/>
          <p:cNvSpPr txBox="1"/>
          <p:nvPr/>
        </p:nvSpPr>
        <p:spPr>
          <a:xfrm>
            <a:off x="685800" y="2143080"/>
            <a:ext cx="7772040" cy="1714320"/>
          </a:xfrm>
          <a:prstGeom prst="rect">
            <a:avLst/>
          </a:prstGeom>
          <a:noFill/>
          <a:ln>
            <a:noFill/>
          </a:ln>
        </p:spPr>
        <p:txBody>
          <a:bodyPr anchor="ctr"/>
          <a:p>
            <a:pPr algn="ctr">
              <a:lnSpc>
                <a:spcPct val="100000"/>
              </a:lnSpc>
            </a:pPr>
            <a:r>
              <a:rPr b="0" lang="ru-RU" sz="6700" spc="-1" strike="noStrike">
                <a:solidFill>
                  <a:srgbClr val="000000"/>
                </a:solidFill>
                <a:uFill>
                  <a:solidFill>
                    <a:srgbClr val="ffffff"/>
                  </a:solidFill>
                </a:uFill>
                <a:latin typeface="Calibri"/>
              </a:rPr>
              <a:t>
</a:t>
            </a:r>
            <a:r>
              <a:rPr b="0" lang="ru-RU" sz="6700" spc="-1" strike="noStrike">
                <a:solidFill>
                  <a:srgbClr val="000000"/>
                </a:solidFill>
                <a:uFill>
                  <a:solidFill>
                    <a:srgbClr val="ffffff"/>
                  </a:solidFill>
                </a:uFill>
                <a:latin typeface="Calibri"/>
              </a:rPr>
              <a:t>«Физкультминутка»</a:t>
            </a:r>
            <a:r>
              <a:rPr b="0" lang="ru-RU" sz="44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Calibri"/>
            </a:endParaRPr>
          </a:p>
        </p:txBody>
      </p:sp>
      <p:sp>
        <p:nvSpPr>
          <p:cNvPr id="79" name="TextShape 2"/>
          <p:cNvSpPr txBox="1"/>
          <p:nvPr/>
        </p:nvSpPr>
        <p:spPr>
          <a:xfrm>
            <a:off x="5572080" y="214200"/>
            <a:ext cx="3414240" cy="1752120"/>
          </a:xfrm>
          <a:prstGeom prst="rect">
            <a:avLst/>
          </a:prstGeom>
          <a:noFill/>
          <a:ln>
            <a:noFill/>
          </a:ln>
        </p:spPr>
        <p:txBody>
          <a:bodyPr/>
          <a:p>
            <a:pPr algn="ctr">
              <a:lnSpc>
                <a:spcPct val="100000"/>
              </a:lnSpc>
            </a:pPr>
            <a:r>
              <a:rPr b="0" lang="en-US" sz="3200" spc="-1" strike="noStrike">
                <a:solidFill>
                  <a:srgbClr val="000000"/>
                </a:solidFill>
                <a:uFill>
                  <a:solidFill>
                    <a:srgbClr val="ffffff"/>
                  </a:solidFill>
                </a:uFill>
                <a:latin typeface="Calibri"/>
              </a:rPr>
              <a:t>Выполнила Миронова Е.А. учитель физической культуры</a:t>
            </a:r>
            <a:endParaRPr b="0" lang="en-US" sz="32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357120" y="2071800"/>
            <a:ext cx="8229240" cy="4525560"/>
          </a:xfrm>
          <a:prstGeom prst="rect">
            <a:avLst/>
          </a:prstGeom>
          <a:noFill/>
          <a:ln>
            <a:noFill/>
          </a:ln>
        </p:spPr>
        <p:txBody>
          <a:bodyPr/>
          <a:p>
            <a:pPr marL="343080" indent="-342720" algn="ctr">
              <a:lnSpc>
                <a:spcPct val="100000"/>
              </a:lnSpc>
            </a:pPr>
            <a:r>
              <a:rPr b="0" lang="ru-RU" sz="3200" spc="-1" strike="noStrike">
                <a:solidFill>
                  <a:srgbClr val="000000"/>
                </a:solidFill>
                <a:uFill>
                  <a:solidFill>
                    <a:srgbClr val="ffffff"/>
                  </a:solidFill>
                </a:uFill>
                <a:latin typeface="Calibri"/>
              </a:rPr>
              <a:t>Больший эффект будет от сочетания физминуток различного вида. Главное, чтобы движения были просты, доступны и интересны каждому ребенку, они должны быть достаточно интенсивны, влиять  на многие группы мышц, но не быть чрезмерными.</a:t>
            </a:r>
            <a:endParaRPr b="0" lang="ru-RU" sz="3200" spc="-1" strike="noStrike">
              <a:solidFill>
                <a:srgbClr val="000000"/>
              </a:solidFill>
              <a:uFill>
                <a:solidFill>
                  <a:srgbClr val="ffffff"/>
                </a:solidFill>
              </a:uFill>
              <a:latin typeface="Calibri"/>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17000"/>
          </a:srgbClr>
        </a:solidFill>
      </p:bgPr>
    </p:bg>
    <p:spTree>
      <p:nvGrpSpPr>
        <p:cNvPr id="1" name=""/>
        <p:cNvGrpSpPr/>
        <p:nvPr/>
      </p:nvGrpSpPr>
      <p:grpSpPr>
        <a:xfrm>
          <a:off x="0" y="0"/>
          <a:ext cx="0" cy="0"/>
          <a:chOff x="0" y="0"/>
          <a:chExt cx="0" cy="0"/>
        </a:xfrm>
      </p:grpSpPr>
      <p:sp>
        <p:nvSpPr>
          <p:cNvPr id="94" name="TextShape 1"/>
          <p:cNvSpPr txBox="1"/>
          <p:nvPr/>
        </p:nvSpPr>
        <p:spPr>
          <a:xfrm>
            <a:off x="457200" y="274680"/>
            <a:ext cx="8229240" cy="1142640"/>
          </a:xfrm>
          <a:prstGeom prst="rect">
            <a:avLst/>
          </a:prstGeom>
          <a:noFill/>
          <a:ln>
            <a:noFill/>
          </a:ln>
        </p:spPr>
        <p:txBody>
          <a:bodyPr anchor="ctr"/>
          <a:p>
            <a:pPr algn="ctr">
              <a:lnSpc>
                <a:spcPct val="100000"/>
              </a:lnSpc>
            </a:pPr>
            <a:r>
              <a:rPr b="0" lang="ru-RU" sz="4400" spc="-1" strike="noStrike">
                <a:solidFill>
                  <a:srgbClr val="000000"/>
                </a:solidFill>
                <a:uFill>
                  <a:solidFill>
                    <a:srgbClr val="ffffff"/>
                  </a:solidFill>
                </a:uFill>
                <a:latin typeface="Calibri"/>
              </a:rPr>
              <a:t>Примеры физкульт минуток</a:t>
            </a:r>
            <a:endParaRPr b="0" lang="ru-RU" sz="1800" spc="-1" strike="noStrike">
              <a:solidFill>
                <a:srgbClr val="000000"/>
              </a:solidFill>
              <a:uFill>
                <a:solidFill>
                  <a:srgbClr val="ffffff"/>
                </a:solidFill>
              </a:uFill>
              <a:latin typeface="Calibri"/>
            </a:endParaRPr>
          </a:p>
        </p:txBody>
      </p:sp>
      <p:pic>
        <p:nvPicPr>
          <p:cNvPr id="95" name="Содержимое 3" descr=""/>
          <p:cNvPicPr/>
          <p:nvPr/>
        </p:nvPicPr>
        <p:blipFill>
          <a:blip r:embed="rId1"/>
          <a:stretch/>
        </p:blipFill>
        <p:spPr>
          <a:xfrm>
            <a:off x="302400" y="1571760"/>
            <a:ext cx="8627040" cy="492876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96" name="TextShape 1"/>
          <p:cNvSpPr txBox="1"/>
          <p:nvPr/>
        </p:nvSpPr>
        <p:spPr>
          <a:xfrm>
            <a:off x="2000160" y="285840"/>
            <a:ext cx="6686280" cy="6357600"/>
          </a:xfrm>
          <a:prstGeom prst="rect">
            <a:avLst/>
          </a:prstGeom>
          <a:noFill/>
          <a:ln>
            <a:noFill/>
          </a:ln>
        </p:spPr>
        <p:txBody>
          <a:bodyPr/>
          <a:p>
            <a:pPr marL="343080" indent="-342720">
              <a:lnSpc>
                <a:spcPct val="100000"/>
              </a:lnSpc>
            </a:pPr>
            <a:r>
              <a:rPr b="0" lang="ru-RU" sz="3400" spc="-1" strike="noStrike">
                <a:solidFill>
                  <a:srgbClr val="000000"/>
                </a:solidFill>
                <a:uFill>
                  <a:solidFill>
                    <a:srgbClr val="ffffff"/>
                  </a:solidFill>
                </a:uFill>
                <a:latin typeface="Calibri"/>
              </a:rPr>
              <a:t>Физминутки «Мы ладонь к глазам приставим».</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400" spc="-1" strike="noStrike">
                <a:solidFill>
                  <a:srgbClr val="000000"/>
                </a:solidFill>
                <a:uFill>
                  <a:solidFill>
                    <a:srgbClr val="ffffff"/>
                  </a:solidFill>
                </a:uFill>
                <a:latin typeface="Calibri"/>
              </a:rPr>
              <a:t>Мы ладонь к глазам приставим,</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400" spc="-1" strike="noStrike">
                <a:solidFill>
                  <a:srgbClr val="000000"/>
                </a:solidFill>
                <a:uFill>
                  <a:solidFill>
                    <a:srgbClr val="ffffff"/>
                  </a:solidFill>
                </a:uFill>
                <a:latin typeface="Calibri"/>
              </a:rPr>
              <a:t>Ноги крепкие расставим.</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400" spc="-1" strike="noStrike">
                <a:solidFill>
                  <a:srgbClr val="000000"/>
                </a:solidFill>
                <a:uFill>
                  <a:solidFill>
                    <a:srgbClr val="ffffff"/>
                  </a:solidFill>
                </a:uFill>
                <a:latin typeface="Calibri"/>
              </a:rPr>
              <a:t>Поворачиваясь вправо,</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400" spc="-1" strike="noStrike">
                <a:solidFill>
                  <a:srgbClr val="000000"/>
                </a:solidFill>
                <a:uFill>
                  <a:solidFill>
                    <a:srgbClr val="ffffff"/>
                  </a:solidFill>
                </a:uFill>
                <a:latin typeface="Calibri"/>
              </a:rPr>
              <a:t>Оглядимся величаво.</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400" spc="-1" strike="noStrike">
                <a:solidFill>
                  <a:srgbClr val="000000"/>
                </a:solidFill>
                <a:uFill>
                  <a:solidFill>
                    <a:srgbClr val="ffffff"/>
                  </a:solidFill>
                </a:uFill>
                <a:latin typeface="Calibri"/>
              </a:rPr>
              <a:t>И налево надо тоже</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400" spc="-1" strike="noStrike">
                <a:solidFill>
                  <a:srgbClr val="000000"/>
                </a:solidFill>
                <a:uFill>
                  <a:solidFill>
                    <a:srgbClr val="ffffff"/>
                  </a:solidFill>
                </a:uFill>
                <a:latin typeface="Calibri"/>
              </a:rPr>
              <a:t>Поглядеть из под ладошек.</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400" spc="-1" strike="noStrike">
                <a:solidFill>
                  <a:srgbClr val="000000"/>
                </a:solidFill>
                <a:uFill>
                  <a:solidFill>
                    <a:srgbClr val="ffffff"/>
                  </a:solidFill>
                </a:uFill>
                <a:latin typeface="Calibri"/>
              </a:rPr>
              <a:t>И - направо! И еще</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400" spc="-1" strike="noStrike">
                <a:solidFill>
                  <a:srgbClr val="000000"/>
                </a:solidFill>
                <a:uFill>
                  <a:solidFill>
                    <a:srgbClr val="ffffff"/>
                  </a:solidFill>
                </a:uFill>
                <a:latin typeface="Calibri"/>
              </a:rPr>
              <a:t>Через левое плечо!</a:t>
            </a:r>
            <a:endParaRPr b="0" lang="ru-RU" sz="3200" spc="-1" strike="noStrike">
              <a:solidFill>
                <a:srgbClr val="000000"/>
              </a:solidFill>
              <a:uFill>
                <a:solidFill>
                  <a:srgbClr val="ffffff"/>
                </a:solidFill>
              </a:uFill>
              <a:latin typeface="Calibri"/>
            </a:endParaRPr>
          </a:p>
          <a:p>
            <a:pPr marL="343080" indent="-342720">
              <a:lnSpc>
                <a:spcPct val="100000"/>
              </a:lnSpc>
            </a:pPr>
            <a:r>
              <a:rPr b="0" lang="ru-RU" sz="3400" spc="-1" strike="noStrike">
                <a:solidFill>
                  <a:srgbClr val="000000"/>
                </a:solidFill>
                <a:uFill>
                  <a:solidFill>
                    <a:srgbClr val="ffffff"/>
                  </a:solidFill>
                </a:uFill>
                <a:latin typeface="Calibri"/>
              </a:rPr>
              <a:t>Текст стихотворения сопровождается движениями взрослого и ребенка.</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97" name="TextShape 1"/>
          <p:cNvSpPr txBox="1"/>
          <p:nvPr/>
        </p:nvSpPr>
        <p:spPr>
          <a:xfrm>
            <a:off x="1500120" y="500040"/>
            <a:ext cx="7186320" cy="6000480"/>
          </a:xfrm>
          <a:prstGeom prst="rect">
            <a:avLst/>
          </a:prstGeom>
          <a:noFill/>
          <a:ln>
            <a:noFill/>
          </a:ln>
        </p:spPr>
        <p:txBody>
          <a:bodyPr/>
          <a:p>
            <a:pPr marL="343080" indent="-342720" algn="ctr">
              <a:lnSpc>
                <a:spcPct val="100000"/>
              </a:lnSpc>
            </a:pPr>
            <a:r>
              <a:rPr b="0" lang="ru-RU" sz="4500" spc="-1" strike="noStrike">
                <a:solidFill>
                  <a:srgbClr val="000000"/>
                </a:solidFill>
                <a:uFill>
                  <a:solidFill>
                    <a:srgbClr val="ffffff"/>
                  </a:solidFill>
                </a:uFill>
                <a:latin typeface="Calibri"/>
              </a:rPr>
              <a:t>Физминутка «СОВА»</a:t>
            </a: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3200" spc="-1" strike="noStrike">
                <a:solidFill>
                  <a:srgbClr val="000000"/>
                </a:solidFill>
                <a:uFill>
                  <a:solidFill>
                    <a:srgbClr val="ffffff"/>
                  </a:solidFill>
                </a:uFill>
                <a:latin typeface="Calibri"/>
              </a:rPr>
              <a:t>В лесу темно,</a:t>
            </a: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3200" spc="-1" strike="noStrike">
                <a:solidFill>
                  <a:srgbClr val="000000"/>
                </a:solidFill>
                <a:uFill>
                  <a:solidFill>
                    <a:srgbClr val="ffffff"/>
                  </a:solidFill>
                </a:uFill>
                <a:latin typeface="Calibri"/>
              </a:rPr>
              <a:t>Все спят давно.</a:t>
            </a: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3200" spc="-1" strike="noStrike">
                <a:solidFill>
                  <a:srgbClr val="000000"/>
                </a:solidFill>
                <a:uFill>
                  <a:solidFill>
                    <a:srgbClr val="ffffff"/>
                  </a:solidFill>
                </a:uFill>
                <a:latin typeface="Calibri"/>
              </a:rPr>
              <a:t>(Дети изображают спящих)</a:t>
            </a: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3200" spc="-1" strike="noStrike">
                <a:solidFill>
                  <a:srgbClr val="000000"/>
                </a:solidFill>
                <a:uFill>
                  <a:solidFill>
                    <a:srgbClr val="ffffff"/>
                  </a:solidFill>
                </a:uFill>
                <a:latin typeface="Calibri"/>
              </a:rPr>
              <a:t>Все птицы спят...</a:t>
            </a: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3200" spc="-1" strike="noStrike">
                <a:solidFill>
                  <a:srgbClr val="000000"/>
                </a:solidFill>
                <a:uFill>
                  <a:solidFill>
                    <a:srgbClr val="ffffff"/>
                  </a:solidFill>
                </a:uFill>
                <a:latin typeface="Calibri"/>
              </a:rPr>
              <a:t>Одна сова не спит,</a:t>
            </a: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3200" spc="-1" strike="noStrike">
                <a:solidFill>
                  <a:srgbClr val="000000"/>
                </a:solidFill>
                <a:uFill>
                  <a:solidFill>
                    <a:srgbClr val="ffffff"/>
                  </a:solidFill>
                </a:uFill>
                <a:latin typeface="Calibri"/>
              </a:rPr>
              <a:t>Летит, кричит.</a:t>
            </a: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3200" spc="-1" strike="noStrike">
                <a:solidFill>
                  <a:srgbClr val="000000"/>
                </a:solidFill>
                <a:uFill>
                  <a:solidFill>
                    <a:srgbClr val="ffffff"/>
                  </a:solidFill>
                </a:uFill>
                <a:latin typeface="Calibri"/>
              </a:rPr>
              <a:t>(Дети делают взмахи руками)</a:t>
            </a: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3200" spc="-1" strike="noStrike">
                <a:solidFill>
                  <a:srgbClr val="000000"/>
                </a:solidFill>
                <a:uFill>
                  <a:solidFill>
                    <a:srgbClr val="ffffff"/>
                  </a:solidFill>
                </a:uFill>
                <a:latin typeface="Calibri"/>
              </a:rPr>
              <a:t>Совушка - сова,</a:t>
            </a: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3200" spc="-1" strike="noStrike">
                <a:solidFill>
                  <a:srgbClr val="000000"/>
                </a:solidFill>
                <a:uFill>
                  <a:solidFill>
                    <a:srgbClr val="ffffff"/>
                  </a:solidFill>
                </a:uFill>
                <a:latin typeface="Calibri"/>
              </a:rPr>
              <a:t>Большая голова.</a:t>
            </a: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3200" spc="-1" strike="noStrike">
                <a:solidFill>
                  <a:srgbClr val="000000"/>
                </a:solidFill>
                <a:uFill>
                  <a:solidFill>
                    <a:srgbClr val="ffffff"/>
                  </a:solidFill>
                </a:uFill>
                <a:latin typeface="Calibri"/>
              </a:rPr>
              <a:t>На суку сидит,</a:t>
            </a: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3200" spc="-1" strike="noStrike">
                <a:solidFill>
                  <a:srgbClr val="000000"/>
                </a:solidFill>
                <a:uFill>
                  <a:solidFill>
                    <a:srgbClr val="ffffff"/>
                  </a:solidFill>
                </a:uFill>
                <a:latin typeface="Calibri"/>
              </a:rPr>
              <a:t>Головой вертит.</a:t>
            </a: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3200" spc="-1" strike="noStrike">
                <a:solidFill>
                  <a:srgbClr val="000000"/>
                </a:solidFill>
                <a:uFill>
                  <a:solidFill>
                    <a:srgbClr val="ffffff"/>
                  </a:solidFill>
                </a:uFill>
                <a:latin typeface="Calibri"/>
              </a:rPr>
              <a:t>(Изобразить большой круг руками. Присесть, сделать повороты головой вправо, влево)</a:t>
            </a: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3200" spc="-1" strike="noStrike">
                <a:solidFill>
                  <a:srgbClr val="000000"/>
                </a:solidFill>
                <a:uFill>
                  <a:solidFill>
                    <a:srgbClr val="ffffff"/>
                  </a:solidFill>
                </a:uFill>
                <a:latin typeface="Calibri"/>
              </a:rPr>
              <a:t>Во все стороны глядит,</a:t>
            </a: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3200" spc="-1" strike="noStrike">
                <a:solidFill>
                  <a:srgbClr val="000000"/>
                </a:solidFill>
                <a:uFill>
                  <a:solidFill>
                    <a:srgbClr val="ffffff"/>
                  </a:solidFill>
                </a:uFill>
                <a:latin typeface="Calibri"/>
              </a:rPr>
              <a:t>Да вдруг как полетит.</a:t>
            </a: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3200" spc="-1" strike="noStrike">
                <a:solidFill>
                  <a:srgbClr val="000000"/>
                </a:solidFill>
                <a:uFill>
                  <a:solidFill>
                    <a:srgbClr val="ffffff"/>
                  </a:solidFill>
                </a:uFill>
                <a:latin typeface="Calibri"/>
              </a:rPr>
              <a:t>(Встать, сделать взмахи руками, бег на месте)</a:t>
            </a:r>
            <a:endParaRPr b="0" lang="ru-RU" sz="3200" spc="-1" strike="noStrike">
              <a:solidFill>
                <a:srgbClr val="000000"/>
              </a:solidFill>
              <a:uFill>
                <a:solidFill>
                  <a:srgbClr val="ffffff"/>
                </a:solidFill>
              </a:uFill>
              <a:latin typeface="Calibri"/>
            </a:endParaRPr>
          </a:p>
          <a:p>
            <a:pPr marL="343080" indent="-342720" algn="ctr">
              <a:lnSpc>
                <a:spcPct val="100000"/>
              </a:lnSpc>
            </a:pPr>
            <a:endParaRPr b="0" lang="ru-RU" sz="3200" spc="-1" strike="noStrike">
              <a:solidFill>
                <a:srgbClr val="000000"/>
              </a:solidFill>
              <a:uFill>
                <a:solidFill>
                  <a:srgbClr val="ffffff"/>
                </a:solidFill>
              </a:uFill>
              <a:latin typeface="Calibri"/>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98" name="TextShape 1"/>
          <p:cNvSpPr txBox="1"/>
          <p:nvPr/>
        </p:nvSpPr>
        <p:spPr>
          <a:xfrm>
            <a:off x="2071800" y="500040"/>
            <a:ext cx="6614640" cy="5625720"/>
          </a:xfrm>
          <a:prstGeom prst="rect">
            <a:avLst/>
          </a:prstGeom>
          <a:noFill/>
          <a:ln>
            <a:noFill/>
          </a:ln>
        </p:spPr>
        <p:txBody>
          <a:bodyPr/>
          <a:p>
            <a:pPr marL="343080" indent="-342720" algn="ctr">
              <a:lnSpc>
                <a:spcPct val="100000"/>
              </a:lnSpc>
              <a:buClr>
                <a:srgbClr val="000000"/>
              </a:buClr>
              <a:buFont typeface="Arial"/>
              <a:buChar char="•"/>
            </a:pPr>
            <a:r>
              <a:rPr b="0" lang="ru-RU" sz="2800" spc="-1" strike="noStrike" u="sng">
                <a:solidFill>
                  <a:srgbClr val="000000"/>
                </a:solidFill>
                <a:uFill>
                  <a:solidFill>
                    <a:srgbClr val="ffffff"/>
                  </a:solidFill>
                </a:uFill>
                <a:latin typeface="Calibri"/>
              </a:rPr>
              <a:t>Микропаузы при утомлении глаз:</a:t>
            </a:r>
            <a:endParaRPr b="0" lang="ru-RU" sz="3200" spc="-1" strike="noStrike">
              <a:solidFill>
                <a:srgbClr val="000000"/>
              </a:solidFill>
              <a:uFill>
                <a:solidFill>
                  <a:srgbClr val="ffffff"/>
                </a:solidFill>
              </a:uFill>
              <a:latin typeface="Calibri"/>
            </a:endParaRPr>
          </a:p>
          <a:p>
            <a:pPr marL="343080" indent="-342720" algn="ctr">
              <a:lnSpc>
                <a:spcPct val="100000"/>
              </a:lnSpc>
              <a:buClr>
                <a:srgbClr val="000000"/>
              </a:buClr>
              <a:buFont typeface="Arial"/>
              <a:buChar char="•"/>
            </a:pPr>
            <a:r>
              <a:rPr b="0" lang="ru-RU" sz="2800" spc="-1" strike="noStrike">
                <a:solidFill>
                  <a:srgbClr val="000000"/>
                </a:solidFill>
                <a:uFill>
                  <a:solidFill>
                    <a:srgbClr val="ffffff"/>
                  </a:solidFill>
                </a:uFill>
                <a:latin typeface="Calibri"/>
              </a:rPr>
              <a:t>Крепко зажмурить глаза на 3-5 секунд, а затем открыть их на такое же время. Повторять 6-8 раз.</a:t>
            </a:r>
            <a:endParaRPr b="0" lang="ru-RU" sz="3200" spc="-1" strike="noStrike">
              <a:solidFill>
                <a:srgbClr val="000000"/>
              </a:solidFill>
              <a:uFill>
                <a:solidFill>
                  <a:srgbClr val="ffffff"/>
                </a:solidFill>
              </a:uFill>
              <a:latin typeface="Calibri"/>
            </a:endParaRPr>
          </a:p>
          <a:p>
            <a:pPr marL="343080" indent="-342720" algn="ctr">
              <a:lnSpc>
                <a:spcPct val="100000"/>
              </a:lnSpc>
              <a:buClr>
                <a:srgbClr val="000000"/>
              </a:buClr>
              <a:buFont typeface="Arial"/>
              <a:buChar char="•"/>
            </a:pPr>
            <a:r>
              <a:rPr b="0" lang="ru-RU" sz="2800" spc="-1" strike="noStrike">
                <a:solidFill>
                  <a:srgbClr val="000000"/>
                </a:solidFill>
                <a:uFill>
                  <a:solidFill>
                    <a:srgbClr val="ffffff"/>
                  </a:solidFill>
                </a:uFill>
                <a:latin typeface="Calibri"/>
              </a:rPr>
              <a:t>Быстро моргать в течение 10-12 секунд.открыть глаза, отдыхать 10-12 секунд. Повторять 3 раза.</a:t>
            </a:r>
            <a:endParaRPr b="0" lang="ru-RU" sz="3200" spc="-1" strike="noStrike">
              <a:solidFill>
                <a:srgbClr val="000000"/>
              </a:solidFill>
              <a:uFill>
                <a:solidFill>
                  <a:srgbClr val="ffffff"/>
                </a:solidFill>
              </a:uFill>
              <a:latin typeface="Calibri"/>
            </a:endParaRPr>
          </a:p>
          <a:p>
            <a:pPr marL="343080" indent="-342720" algn="ctr">
              <a:lnSpc>
                <a:spcPct val="100000"/>
              </a:lnSpc>
              <a:buClr>
                <a:srgbClr val="000000"/>
              </a:buClr>
              <a:buFont typeface="Arial"/>
              <a:buChar char="•"/>
            </a:pPr>
            <a:r>
              <a:rPr b="0" lang="ru-RU" sz="2800" spc="-1" strike="noStrike">
                <a:solidFill>
                  <a:srgbClr val="000000"/>
                </a:solidFill>
                <a:uFill>
                  <a:solidFill>
                    <a:srgbClr val="ffffff"/>
                  </a:solidFill>
                </a:uFill>
                <a:latin typeface="Calibri"/>
              </a:rPr>
              <a:t>Исходное положение: сидя, закрыть веки, массировать их с помощью легких круговых движений пальца. Повторять в течении 20-30 секунд.</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99" name="TextShape 1"/>
          <p:cNvSpPr txBox="1"/>
          <p:nvPr/>
        </p:nvSpPr>
        <p:spPr>
          <a:xfrm>
            <a:off x="1428840" y="428760"/>
            <a:ext cx="7257600" cy="6143400"/>
          </a:xfrm>
          <a:prstGeom prst="rect">
            <a:avLst/>
          </a:prstGeom>
          <a:noFill/>
          <a:ln>
            <a:noFill/>
          </a:ln>
        </p:spPr>
        <p:txBody>
          <a:bodyPr/>
          <a:p>
            <a:pPr marL="343080" indent="-342720" algn="r">
              <a:lnSpc>
                <a:spcPct val="100000"/>
              </a:lnSpc>
            </a:pPr>
            <a:r>
              <a:rPr b="1" lang="ru-RU" sz="3200" spc="-1" strike="noStrike" u="sng">
                <a:solidFill>
                  <a:srgbClr val="000000"/>
                </a:solidFill>
                <a:uFill>
                  <a:solidFill>
                    <a:srgbClr val="ffffff"/>
                  </a:solidFill>
                </a:uFill>
                <a:latin typeface="Calibri"/>
              </a:rPr>
              <a:t>Игровые двигательные упражнения с ластиком.</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200" spc="-1" strike="noStrike">
                <a:solidFill>
                  <a:srgbClr val="000000"/>
                </a:solidFill>
                <a:uFill>
                  <a:solidFill>
                    <a:srgbClr val="ffffff"/>
                  </a:solidFill>
                </a:uFill>
                <a:latin typeface="Calibri"/>
              </a:rPr>
              <a:t>Цель упражнений:</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200" spc="-1" strike="noStrike">
                <a:solidFill>
                  <a:srgbClr val="000000"/>
                </a:solidFill>
                <a:uFill>
                  <a:solidFill>
                    <a:srgbClr val="ffffff"/>
                  </a:solidFill>
                </a:uFill>
                <a:latin typeface="Calibri"/>
              </a:rPr>
              <a:t>Стимулирование двигательной активности учащихся во время учебных действий. Развитие интереса к собственной двигательной активности.</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200" spc="-1" strike="noStrike">
                <a:solidFill>
                  <a:srgbClr val="000000"/>
                </a:solidFill>
                <a:uFill>
                  <a:solidFill>
                    <a:srgbClr val="ffffff"/>
                  </a:solidFill>
                </a:uFill>
                <a:latin typeface="Calibri"/>
              </a:rPr>
              <a:t>Психологическое назначение упражнений:</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200" spc="-1" strike="noStrike">
                <a:solidFill>
                  <a:srgbClr val="000000"/>
                </a:solidFill>
                <a:uFill>
                  <a:solidFill>
                    <a:srgbClr val="ffffff"/>
                  </a:solidFill>
                </a:uFill>
                <a:latin typeface="Calibri"/>
              </a:rPr>
              <a:t>Осознание необходимости двигательной активности в жизни человека. Развитие памяти, внимания и внимательности, умения преодолевать трудности.</a:t>
            </a:r>
            <a:endParaRPr b="0" lang="ru-RU" sz="3200" spc="-1" strike="noStrike">
              <a:solidFill>
                <a:srgbClr val="000000"/>
              </a:solidFill>
              <a:uFill>
                <a:solidFill>
                  <a:srgbClr val="ffffff"/>
                </a:solidFill>
              </a:uFill>
              <a:latin typeface="Calibri"/>
            </a:endParaRPr>
          </a:p>
          <a:p>
            <a:pPr marL="343080" indent="-342720" algn="r">
              <a:lnSpc>
                <a:spcPct val="100000"/>
              </a:lnSpc>
            </a:pPr>
            <a:r>
              <a:rPr b="1" lang="ru-RU" sz="3200" spc="-1" strike="noStrike">
                <a:solidFill>
                  <a:srgbClr val="000000"/>
                </a:solidFill>
                <a:uFill>
                  <a:solidFill>
                    <a:srgbClr val="ffffff"/>
                  </a:solidFill>
                </a:uFill>
                <a:latin typeface="Calibri"/>
              </a:rPr>
              <a:t>Препятствие.</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200" spc="-1" strike="noStrike">
                <a:solidFill>
                  <a:srgbClr val="000000"/>
                </a:solidFill>
                <a:uFill>
                  <a:solidFill>
                    <a:srgbClr val="ffffff"/>
                  </a:solidFill>
                </a:uFill>
                <a:latin typeface="Calibri"/>
              </a:rPr>
              <a:t>У учащихся на парте лежит ластик. Они должны удержать его в равновесии на различных частях тела:</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200" spc="-1" strike="noStrike">
                <a:solidFill>
                  <a:srgbClr val="000000"/>
                </a:solidFill>
                <a:uFill>
                  <a:solidFill>
                    <a:srgbClr val="ffffff"/>
                  </a:solidFill>
                </a:uFill>
                <a:latin typeface="Calibri"/>
              </a:rPr>
              <a:t>-на запястьях;-на голове;-на кончиках пальцев рук;-на локтях.</a:t>
            </a:r>
            <a:endParaRPr b="0" lang="ru-RU" sz="3200" spc="-1" strike="noStrike">
              <a:solidFill>
                <a:srgbClr val="000000"/>
              </a:solidFill>
              <a:uFill>
                <a:solidFill>
                  <a:srgbClr val="ffffff"/>
                </a:solidFill>
              </a:uFill>
              <a:latin typeface="Calibri"/>
            </a:endParaRPr>
          </a:p>
          <a:p>
            <a:pPr marL="343080" indent="-342720" algn="r">
              <a:lnSpc>
                <a:spcPct val="100000"/>
              </a:lnSpc>
            </a:pPr>
            <a:r>
              <a:rPr b="1" lang="ru-RU" sz="3200" spc="-1" strike="noStrike">
                <a:solidFill>
                  <a:srgbClr val="000000"/>
                </a:solidFill>
                <a:uFill>
                  <a:solidFill>
                    <a:srgbClr val="ffffff"/>
                  </a:solidFill>
                </a:uFill>
                <a:latin typeface="Calibri"/>
              </a:rPr>
              <a:t>Ловкачи</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200" spc="-1" strike="noStrike">
                <a:solidFill>
                  <a:srgbClr val="000000"/>
                </a:solidFill>
                <a:uFill>
                  <a:solidFill>
                    <a:srgbClr val="ffffff"/>
                  </a:solidFill>
                </a:uFill>
                <a:latin typeface="Calibri"/>
              </a:rPr>
              <a:t>Участники упражнения используют ластик для того, чтобы перебрасывать его друг другу:</a:t>
            </a:r>
            <a:endParaRPr b="0" lang="ru-RU" sz="3200" spc="-1" strike="noStrike">
              <a:solidFill>
                <a:srgbClr val="000000"/>
              </a:solidFill>
              <a:uFill>
                <a:solidFill>
                  <a:srgbClr val="ffffff"/>
                </a:solidFill>
              </a:uFill>
              <a:latin typeface="Calibri"/>
            </a:endParaRPr>
          </a:p>
          <a:p>
            <a:pPr marL="343080" indent="-342720" algn="r">
              <a:lnSpc>
                <a:spcPct val="100000"/>
              </a:lnSpc>
            </a:pPr>
            <a:r>
              <a:rPr b="0" lang="ru-RU" sz="3200" spc="-1" strike="noStrike">
                <a:solidFill>
                  <a:srgbClr val="000000"/>
                </a:solidFill>
                <a:uFill>
                  <a:solidFill>
                    <a:srgbClr val="ffffff"/>
                  </a:solidFill>
                </a:uFill>
                <a:latin typeface="Calibri"/>
              </a:rPr>
              <a:t>-сидя; -стоя; -при ходьбе; -держа руки над головой; -передавать ластик, заложив руки за спину.</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00" name="TextShape 1"/>
          <p:cNvSpPr txBox="1"/>
          <p:nvPr/>
        </p:nvSpPr>
        <p:spPr>
          <a:xfrm>
            <a:off x="457200" y="285840"/>
            <a:ext cx="8229240" cy="4500360"/>
          </a:xfrm>
          <a:prstGeom prst="rect">
            <a:avLst/>
          </a:prstGeom>
          <a:noFill/>
          <a:ln>
            <a:noFill/>
          </a:ln>
        </p:spPr>
        <p:txBody>
          <a:bodyPr/>
          <a:p>
            <a:pPr marL="343080" indent="-342720">
              <a:lnSpc>
                <a:spcPct val="100000"/>
              </a:lnSpc>
              <a:buClr>
                <a:srgbClr val="000000"/>
              </a:buClr>
              <a:buFont typeface="Arial"/>
              <a:buChar char="•"/>
            </a:pPr>
            <a:r>
              <a:rPr b="1" lang="ru-RU" sz="3200" spc="-1" strike="noStrike">
                <a:solidFill>
                  <a:srgbClr val="000000"/>
                </a:solidFill>
                <a:uFill>
                  <a:solidFill>
                    <a:srgbClr val="ffffff"/>
                  </a:solidFill>
                </a:uFill>
                <a:latin typeface="Calibri"/>
              </a:rPr>
              <a:t>Список литературы:</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Соловьева Т.А., Рогалева Е.И. Первоклассник: адаптация к новой социальной среде.-М.: ВАКО,2008.-368с.(Педагогика. Психология. Управление.).</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Подвижные игры: 1-4 классы./ Авт.-сост. А.Ю.Патрикеев.-М.:ВАКО,2007.-176с.- (Мозаика детского отдыха).</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Дереклеева Н.И. Двигательные игры, тренинги и уроки здоровья.1-5 классы.- М.: Вако,2004. -152 с. – (Мастерская учителя).</a:t>
            </a:r>
            <a:r>
              <a:rPr b="0" lang="ru-RU" sz="3200" spc="-1" strike="noStrike">
                <a:solidFill>
                  <a:srgbClr val="000000"/>
                </a:solidFill>
                <a:uFill>
                  <a:solidFill>
                    <a:srgbClr val="ffffff"/>
                  </a:solidFill>
                </a:uFill>
                <a:latin typeface="Calibri"/>
              </a:rPr>
              <a:t>
</a:t>
            </a:r>
            <a:r>
              <a:rPr b="0" lang="ru-RU" sz="32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01" name="TextShape 1"/>
          <p:cNvSpPr txBox="1"/>
          <p:nvPr/>
        </p:nvSpPr>
        <p:spPr>
          <a:xfrm>
            <a:off x="428760" y="714240"/>
            <a:ext cx="8229240" cy="2900160"/>
          </a:xfrm>
          <a:prstGeom prst="rect">
            <a:avLst/>
          </a:prstGeom>
          <a:noFill/>
          <a:ln>
            <a:noFill/>
          </a:ln>
        </p:spPr>
        <p:txBody>
          <a:bodyPr/>
          <a:p>
            <a:pPr marL="343080" indent="-342720" algn="ctr">
              <a:lnSpc>
                <a:spcPct val="100000"/>
              </a:lnSpc>
            </a:pPr>
            <a:endParaRPr b="0" lang="ru-RU" sz="3200" spc="-1" strike="noStrike">
              <a:solidFill>
                <a:srgbClr val="000000"/>
              </a:solidFill>
              <a:uFill>
                <a:solidFill>
                  <a:srgbClr val="ffffff"/>
                </a:solidFill>
              </a:uFill>
              <a:latin typeface="Calibri"/>
            </a:endParaRPr>
          </a:p>
          <a:p>
            <a:pPr marL="343080" indent="-342720" algn="ctr">
              <a:lnSpc>
                <a:spcPct val="100000"/>
              </a:lnSpc>
            </a:pPr>
            <a:endParaRPr b="0" lang="ru-RU" sz="3200" spc="-1" strike="noStrike">
              <a:solidFill>
                <a:srgbClr val="000000"/>
              </a:solidFill>
              <a:uFill>
                <a:solidFill>
                  <a:srgbClr val="ffffff"/>
                </a:solidFill>
              </a:uFill>
              <a:latin typeface="Calibri"/>
            </a:endParaRPr>
          </a:p>
          <a:p>
            <a:pPr marL="343080" indent="-342720" algn="ctr">
              <a:lnSpc>
                <a:spcPct val="100000"/>
              </a:lnSpc>
            </a:pPr>
            <a:r>
              <a:rPr b="0" lang="ru-RU" sz="6000" spc="-1" strike="noStrike">
                <a:solidFill>
                  <a:srgbClr val="000000"/>
                </a:solidFill>
                <a:uFill>
                  <a:solidFill>
                    <a:srgbClr val="ffffff"/>
                  </a:solidFill>
                </a:uFill>
                <a:latin typeface="Calibri"/>
              </a:rPr>
              <a:t>Спасибо за внимание! </a:t>
            </a:r>
            <a:endParaRPr b="0" lang="ru-RU" sz="3200" spc="-1" strike="noStrike">
              <a:solidFill>
                <a:srgbClr val="000000"/>
              </a:solidFill>
              <a:uFill>
                <a:solidFill>
                  <a:srgbClr val="ffffff"/>
                </a:solidFill>
              </a:uFill>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TextShape 1"/>
          <p:cNvSpPr txBox="1"/>
          <p:nvPr/>
        </p:nvSpPr>
        <p:spPr>
          <a:xfrm>
            <a:off x="142920" y="1928880"/>
            <a:ext cx="8543520" cy="4643280"/>
          </a:xfrm>
          <a:prstGeom prst="rect">
            <a:avLst/>
          </a:prstGeom>
          <a:noFill/>
          <a:ln>
            <a:noFill/>
          </a:ln>
        </p:spPr>
        <p:txBody>
          <a:bodyPr/>
          <a:p>
            <a:pPr marL="343080" indent="-342720" algn="ctr">
              <a:lnSpc>
                <a:spcPct val="100000"/>
              </a:lnSpc>
            </a:pPr>
            <a:r>
              <a:rPr b="0" lang="ru-RU" sz="3100" spc="-1" strike="noStrike">
                <a:solidFill>
                  <a:srgbClr val="000000"/>
                </a:solidFill>
                <a:uFill>
                  <a:solidFill>
                    <a:srgbClr val="ffffff"/>
                  </a:solidFill>
                </a:uFill>
                <a:latin typeface="Calibri"/>
              </a:rPr>
              <a:t>С началом учебного года  активность обучающихся заметно снижается. Уроки физической культуры не могут в полном объеме восполнить недостаток движений школьника. Поэтому возникает необходимость мероприятий по организации двигательной активности обучающихся в учебное время. Для этого необходимо особое внимание уделить введению физкультминуток на уроках.</a:t>
            </a:r>
            <a:r>
              <a:rPr b="0" lang="ru-RU" sz="3200" spc="-1" strike="noStrike">
                <a:solidFill>
                  <a:srgbClr val="000000"/>
                </a:solidFill>
                <a:uFill>
                  <a:solidFill>
                    <a:srgbClr val="ffffff"/>
                  </a:solidFill>
                </a:uFill>
                <a:latin typeface="Calibri"/>
              </a:rPr>
              <a:t>.</a:t>
            </a:r>
            <a:endParaRPr b="0" lang="ru-RU" sz="3200" spc="-1" strike="noStrike">
              <a:solidFill>
                <a:srgbClr val="000000"/>
              </a:solidFill>
              <a:uFill>
                <a:solidFill>
                  <a:srgbClr val="ffffff"/>
                </a:solidFill>
              </a:uFill>
              <a:latin typeface="Calibri"/>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TextShape 1"/>
          <p:cNvSpPr txBox="1"/>
          <p:nvPr/>
        </p:nvSpPr>
        <p:spPr>
          <a:xfrm>
            <a:off x="457200" y="2071800"/>
            <a:ext cx="8229240" cy="4053960"/>
          </a:xfrm>
          <a:prstGeom prst="rect">
            <a:avLst/>
          </a:prstGeom>
          <a:noFill/>
          <a:ln>
            <a:noFill/>
          </a:ln>
        </p:spPr>
        <p:txBody>
          <a:bodyPr/>
          <a:p>
            <a:pPr marL="343080" indent="-342720">
              <a:lnSpc>
                <a:spcPct val="100000"/>
              </a:lnSpc>
            </a:pPr>
            <a:r>
              <a:rPr b="0" lang="ru-RU" sz="3200" spc="-1" strike="noStrike">
                <a:solidFill>
                  <a:srgbClr val="000000"/>
                </a:solidFill>
                <a:uFill>
                  <a:solidFill>
                    <a:srgbClr val="ffffff"/>
                  </a:solidFill>
                </a:uFill>
                <a:latin typeface="Calibri"/>
              </a:rPr>
              <a:t>Физкультурная минутка представляет собой небольшой комплекс физических упражнений. Упражнения составлены так, чтобы при их выполнении были охвачены различные группы мышц.</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142920" y="142920"/>
            <a:ext cx="6857640" cy="856800"/>
          </a:xfrm>
          <a:prstGeom prst="rect">
            <a:avLst/>
          </a:prstGeom>
          <a:noFill/>
          <a:ln>
            <a:noFill/>
          </a:ln>
        </p:spPr>
        <p:txBody>
          <a:bodyPr anchor="ctr"/>
          <a:p>
            <a:pPr algn="ctr">
              <a:lnSpc>
                <a:spcPct val="100000"/>
              </a:lnSpc>
            </a:pPr>
            <a:r>
              <a:rPr b="1" lang="ru-RU" sz="4400" spc="-1" strike="noStrike">
                <a:solidFill>
                  <a:srgbClr val="000000"/>
                </a:solidFill>
                <a:uFill>
                  <a:solidFill>
                    <a:srgbClr val="ffffff"/>
                  </a:solidFill>
                </a:uFill>
                <a:latin typeface="Calibri"/>
              </a:rPr>
              <a:t>Физкультурные минутки</a:t>
            </a:r>
            <a:r>
              <a:rPr b="0" lang="ru-RU" sz="44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Calibri"/>
            </a:endParaRPr>
          </a:p>
        </p:txBody>
      </p:sp>
      <p:sp>
        <p:nvSpPr>
          <p:cNvPr id="83" name="TextShape 2"/>
          <p:cNvSpPr txBox="1"/>
          <p:nvPr/>
        </p:nvSpPr>
        <p:spPr>
          <a:xfrm>
            <a:off x="357120" y="2071800"/>
            <a:ext cx="8229240" cy="4525560"/>
          </a:xfrm>
          <a:prstGeom prst="rect">
            <a:avLst/>
          </a:prstGeom>
          <a:noFill/>
          <a:ln>
            <a:noFill/>
          </a:ln>
        </p:spPr>
        <p:txBody>
          <a:bodyPr/>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обеспечивают активный отдых учащихся;</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переключают внимание с одного вида деятельности на другой;</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помогают ликвидировать застойные явления в органах и системах;</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улучшают обменные процессы;</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способствуют повышению внимания и активности детей на последующем этапе урока.</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214200" y="142920"/>
            <a:ext cx="6000480" cy="1153800"/>
          </a:xfrm>
          <a:prstGeom prst="rect">
            <a:avLst/>
          </a:prstGeom>
          <a:noFill/>
          <a:ln>
            <a:noFill/>
          </a:ln>
        </p:spPr>
        <p:txBody>
          <a:bodyPr anchor="ctr"/>
          <a:p>
            <a:pPr algn="ctr">
              <a:lnSpc>
                <a:spcPct val="100000"/>
              </a:lnSpc>
            </a:pPr>
            <a:r>
              <a:rPr b="1" lang="ru-RU" sz="4400" spc="-1" strike="noStrike">
                <a:solidFill>
                  <a:srgbClr val="000000"/>
                </a:solidFill>
                <a:uFill>
                  <a:solidFill>
                    <a:srgbClr val="ffffff"/>
                  </a:solidFill>
                </a:uFill>
                <a:latin typeface="Calibri"/>
              </a:rPr>
              <a:t>Задачи физминуток</a:t>
            </a:r>
            <a:r>
              <a:rPr b="0" lang="ru-RU" sz="44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Calibri"/>
            </a:endParaRPr>
          </a:p>
        </p:txBody>
      </p:sp>
      <p:sp>
        <p:nvSpPr>
          <p:cNvPr id="85" name="TextShape 2"/>
          <p:cNvSpPr txBox="1"/>
          <p:nvPr/>
        </p:nvSpPr>
        <p:spPr>
          <a:xfrm>
            <a:off x="357120" y="1928880"/>
            <a:ext cx="8229240" cy="4525560"/>
          </a:xfrm>
          <a:prstGeom prst="rect">
            <a:avLst/>
          </a:prstGeom>
          <a:noFill/>
          <a:ln>
            <a:noFill/>
          </a:ln>
        </p:spPr>
        <p:txBody>
          <a:bodyPr/>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снять психическое напряжение у обучающихся путем переключения на другой вид деятельности;</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добиться рекреативного эффекта от использования физических упражнений;</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возбудить у детей интерес к занятиям физическими упражнениями;</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сформировать простейшие представления о влиянии физических упражнений на самочувствие и первоначальные знания по самостоятельному выполнению.</a:t>
            </a:r>
            <a:r>
              <a:rPr b="0" lang="ru-RU" sz="3200" spc="-1" strike="noStrike">
                <a:solidFill>
                  <a:srgbClr val="000000"/>
                </a:solidFill>
                <a:uFill>
                  <a:solidFill>
                    <a:srgbClr val="ffffff"/>
                  </a:solidFill>
                </a:uFill>
                <a:latin typeface="Calibri"/>
              </a:rPr>
              <a:t>
</a:t>
            </a:r>
            <a:r>
              <a:rPr b="0" lang="ru-RU" sz="32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500040" y="285840"/>
            <a:ext cx="6071760" cy="725040"/>
          </a:xfrm>
          <a:prstGeom prst="rect">
            <a:avLst/>
          </a:prstGeom>
          <a:noFill/>
          <a:ln>
            <a:noFill/>
          </a:ln>
        </p:spPr>
        <p:txBody>
          <a:bodyPr anchor="ctr"/>
          <a:p>
            <a:pPr algn="ctr">
              <a:lnSpc>
                <a:spcPct val="100000"/>
              </a:lnSpc>
            </a:pPr>
            <a:r>
              <a:rPr b="1" lang="ru-RU" sz="4400" spc="-1" strike="noStrike">
                <a:solidFill>
                  <a:srgbClr val="000000"/>
                </a:solidFill>
                <a:uFill>
                  <a:solidFill>
                    <a:srgbClr val="ffffff"/>
                  </a:solidFill>
                </a:uFill>
                <a:latin typeface="Calibri"/>
              </a:rPr>
              <a:t>Виды физминуток.</a:t>
            </a:r>
            <a:r>
              <a:rPr b="0" lang="ru-RU" sz="4400" spc="-1" strike="noStrike">
                <a:solidFill>
                  <a:srgbClr val="000000"/>
                </a:solidFill>
                <a:uFill>
                  <a:solidFill>
                    <a:srgbClr val="ffffff"/>
                  </a:solidFill>
                </a:uFill>
                <a:latin typeface="Calibri"/>
              </a:rPr>
              <a:t>
</a:t>
            </a:r>
            <a:endParaRPr b="0" lang="ru-RU" sz="1800" spc="-1" strike="noStrike">
              <a:solidFill>
                <a:srgbClr val="000000"/>
              </a:solidFill>
              <a:uFill>
                <a:solidFill>
                  <a:srgbClr val="ffffff"/>
                </a:solidFill>
              </a:uFill>
              <a:latin typeface="Calibri"/>
            </a:endParaRPr>
          </a:p>
        </p:txBody>
      </p:sp>
      <p:sp>
        <p:nvSpPr>
          <p:cNvPr id="87" name="TextShape 2"/>
          <p:cNvSpPr txBox="1"/>
          <p:nvPr/>
        </p:nvSpPr>
        <p:spPr>
          <a:xfrm>
            <a:off x="357120" y="1928880"/>
            <a:ext cx="8500680" cy="4525560"/>
          </a:xfrm>
          <a:prstGeom prst="rect">
            <a:avLst/>
          </a:prstGeom>
          <a:noFill/>
          <a:ln>
            <a:noFill/>
          </a:ln>
        </p:spPr>
        <p:txBody>
          <a:bodyPr/>
          <a:p>
            <a:pPr marL="343080" indent="-342720">
              <a:lnSpc>
                <a:spcPct val="100000"/>
              </a:lnSpc>
              <a:buClr>
                <a:srgbClr val="000000"/>
              </a:buClr>
              <a:buFont typeface="Arial"/>
              <a:buChar char="•"/>
            </a:pPr>
            <a:r>
              <a:rPr b="1" lang="ru-RU" sz="8000" spc="-1" strike="noStrike">
                <a:solidFill>
                  <a:srgbClr val="000000"/>
                </a:solidFill>
                <a:uFill>
                  <a:solidFill>
                    <a:srgbClr val="ffffff"/>
                  </a:solidFill>
                </a:uFill>
                <a:latin typeface="Calibri"/>
              </a:rPr>
              <a:t>Оживлялки</a:t>
            </a:r>
            <a:r>
              <a:rPr b="0" lang="ru-RU" sz="8000" spc="-1" strike="noStrike">
                <a:solidFill>
                  <a:srgbClr val="000000"/>
                </a:solidFill>
                <a:uFill>
                  <a:solidFill>
                    <a:srgbClr val="ffffff"/>
                  </a:solidFill>
                </a:uFill>
                <a:latin typeface="Calibri"/>
              </a:rPr>
              <a:t> - это средства быстрого восстановления после перегрузки всех систем организма. Как только замечены первые признаки неблагополучия – применяйте их.</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ru-RU" sz="8000" spc="-1" strike="noStrike">
                <a:solidFill>
                  <a:srgbClr val="000000"/>
                </a:solidFill>
                <a:uFill>
                  <a:solidFill>
                    <a:srgbClr val="ffffff"/>
                  </a:solidFill>
                </a:uFill>
                <a:latin typeface="Calibri"/>
              </a:rPr>
              <a:t>Пальчиковый игротренинг</a:t>
            </a:r>
            <a:r>
              <a:rPr b="0" lang="ru-RU" sz="8000" spc="-1" strike="noStrike">
                <a:solidFill>
                  <a:srgbClr val="000000"/>
                </a:solidFill>
                <a:uFill>
                  <a:solidFill>
                    <a:srgbClr val="ffffff"/>
                  </a:solidFill>
                </a:uFill>
                <a:latin typeface="Calibri"/>
              </a:rPr>
              <a:t> - пальчиковые игры применяются для развития моторики, памяти и внимания, а также для обучения навыкам совместной деятельности.</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ru-RU" sz="8000" spc="-1" strike="noStrike">
                <a:solidFill>
                  <a:srgbClr val="000000"/>
                </a:solidFill>
                <a:uFill>
                  <a:solidFill>
                    <a:srgbClr val="ffffff"/>
                  </a:solidFill>
                </a:uFill>
                <a:latin typeface="Calibri"/>
              </a:rPr>
              <a:t>Дыхательная гимнастика -</a:t>
            </a:r>
            <a:r>
              <a:rPr b="0" lang="ru-RU" sz="8000" spc="-1" strike="noStrike">
                <a:solidFill>
                  <a:srgbClr val="000000"/>
                </a:solidFill>
                <a:uFill>
                  <a:solidFill>
                    <a:srgbClr val="ffffff"/>
                  </a:solidFill>
                </a:uFill>
                <a:latin typeface="Calibri"/>
              </a:rPr>
              <a:t> для профилактики заболеваний органов дыхания можно систематически включать в комплексы оздоровительных и физкультурных занятий дыхательные упражнения.</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ru-RU" sz="8000" spc="-1" strike="noStrike">
                <a:solidFill>
                  <a:srgbClr val="000000"/>
                </a:solidFill>
                <a:uFill>
                  <a:solidFill>
                    <a:srgbClr val="ffffff"/>
                  </a:solidFill>
                </a:uFill>
                <a:latin typeface="Calibri"/>
              </a:rPr>
              <a:t>Психогимнастика -</a:t>
            </a:r>
            <a:r>
              <a:rPr b="0" lang="ru-RU" sz="8000" spc="-1" strike="noStrike">
                <a:solidFill>
                  <a:srgbClr val="000000"/>
                </a:solidFill>
                <a:uFill>
                  <a:solidFill>
                    <a:srgbClr val="ffffff"/>
                  </a:solidFill>
                </a:uFill>
                <a:latin typeface="Calibri"/>
              </a:rPr>
              <a:t> выражает какой-либо образ фантазии, насыщенный эмоциональным содержание, тем самым объединяет деятельность психических функций (мышления, эмоции, движения и внутреннего внимания).</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ru-RU" sz="8000" spc="-1" strike="noStrike">
                <a:solidFill>
                  <a:srgbClr val="000000"/>
                </a:solidFill>
                <a:uFill>
                  <a:solidFill>
                    <a:srgbClr val="ffffff"/>
                  </a:solidFill>
                </a:uFill>
                <a:latin typeface="Calibri"/>
              </a:rPr>
              <a:t>Комплекс оздоровительных мероприятий для мышц тела</a:t>
            </a:r>
            <a:r>
              <a:rPr b="0" lang="ru-RU" sz="8000" spc="-1" strike="noStrike">
                <a:solidFill>
                  <a:srgbClr val="000000"/>
                </a:solidFill>
                <a:uFill>
                  <a:solidFill>
                    <a:srgbClr val="ffffff"/>
                  </a:solidFill>
                </a:uFill>
                <a:latin typeface="Calibri"/>
              </a:rPr>
              <a:t> - позволяет активно отдохнуть после преимущественно умственного труда в вынужденной позе на уроке. Обеспечивает сохранение работоспособности на последующих уроках и при выполнении домашних заданий.</a:t>
            </a:r>
            <a:endParaRPr b="0" lang="ru-RU" sz="3200" spc="-1" strike="noStrike">
              <a:solidFill>
                <a:srgbClr val="000000"/>
              </a:solidFill>
              <a:uFill>
                <a:solidFill>
                  <a:srgbClr val="ffffff"/>
                </a:solidFill>
              </a:uFill>
              <a:latin typeface="Calibri"/>
            </a:endParaRPr>
          </a:p>
          <a:p>
            <a:pPr marL="343080" indent="-342720">
              <a:lnSpc>
                <a:spcPct val="100000"/>
              </a:lnSpc>
            </a:pPr>
            <a:endParaRPr b="0" lang="ru-RU" sz="3200" spc="-1" strike="noStrike">
              <a:solidFill>
                <a:srgbClr val="000000"/>
              </a:solidFill>
              <a:uFill>
                <a:solidFill>
                  <a:srgbClr val="ffffff"/>
                </a:solidFill>
              </a:uFill>
              <a:latin typeface="Calibri"/>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0" y="0"/>
            <a:ext cx="7586280" cy="928440"/>
          </a:xfrm>
          <a:prstGeom prst="rect">
            <a:avLst/>
          </a:prstGeom>
          <a:noFill/>
          <a:ln>
            <a:noFill/>
          </a:ln>
        </p:spPr>
        <p:txBody>
          <a:bodyPr anchor="ctr"/>
          <a:p>
            <a:pPr algn="ctr">
              <a:lnSpc>
                <a:spcPct val="100000"/>
              </a:lnSpc>
            </a:pPr>
            <a:r>
              <a:rPr b="0" lang="ru-RU" sz="4400" spc="-1" strike="noStrike">
                <a:solidFill>
                  <a:srgbClr val="000000"/>
                </a:solidFill>
                <a:uFill>
                  <a:solidFill>
                    <a:srgbClr val="ffffff"/>
                  </a:solidFill>
                </a:uFill>
                <a:latin typeface="Calibri"/>
              </a:rPr>
              <a:t>Требования к организации</a:t>
            </a:r>
            <a:endParaRPr b="0" lang="ru-RU" sz="1800" spc="-1" strike="noStrike">
              <a:solidFill>
                <a:srgbClr val="000000"/>
              </a:solidFill>
              <a:uFill>
                <a:solidFill>
                  <a:srgbClr val="ffffff"/>
                </a:solidFill>
              </a:uFill>
              <a:latin typeface="Calibri"/>
            </a:endParaRPr>
          </a:p>
        </p:txBody>
      </p:sp>
      <p:sp>
        <p:nvSpPr>
          <p:cNvPr id="89" name="TextShape 2"/>
          <p:cNvSpPr txBox="1"/>
          <p:nvPr/>
        </p:nvSpPr>
        <p:spPr>
          <a:xfrm>
            <a:off x="428760" y="2000160"/>
            <a:ext cx="8429400" cy="4714560"/>
          </a:xfrm>
          <a:prstGeom prst="rect">
            <a:avLst/>
          </a:prstGeom>
          <a:noFill/>
          <a:ln>
            <a:noFill/>
          </a:ln>
        </p:spPr>
        <p:txBody>
          <a:bodyPr/>
          <a:p>
            <a:pPr marL="343080" indent="-342720">
              <a:lnSpc>
                <a:spcPct val="100000"/>
              </a:lnSpc>
              <a:buClr>
                <a:srgbClr val="000000"/>
              </a:buClr>
              <a:buFont typeface="Arial"/>
              <a:buChar char="•"/>
            </a:pPr>
            <a:r>
              <a:rPr b="0" lang="ru-RU" sz="3800" spc="-1" strike="noStrike">
                <a:solidFill>
                  <a:srgbClr val="000000"/>
                </a:solidFill>
                <a:uFill>
                  <a:solidFill>
                    <a:srgbClr val="ffffff"/>
                  </a:solidFill>
                </a:uFill>
                <a:latin typeface="Calibri"/>
              </a:rPr>
              <a:t>Физкультминутки поводятся на начальном этапе утомления /8-14 минута занятия, в зависимости от возраста учащихся, вида деятельности и сложности учебного материала/</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800" spc="-1" strike="noStrike">
                <a:solidFill>
                  <a:srgbClr val="000000"/>
                </a:solidFill>
                <a:uFill>
                  <a:solidFill>
                    <a:srgbClr val="ffffff"/>
                  </a:solidFill>
                </a:uFill>
                <a:latin typeface="Calibri"/>
              </a:rPr>
              <a:t>Для младших школьников наиболее целесообразно проведение физкультминуток между 15-20 минутами.</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800" spc="-1" strike="noStrike">
                <a:solidFill>
                  <a:srgbClr val="000000"/>
                </a:solidFill>
                <a:uFill>
                  <a:solidFill>
                    <a:srgbClr val="ffffff"/>
                  </a:solidFill>
                </a:uFill>
                <a:latin typeface="Calibri"/>
              </a:rPr>
              <a:t>Упражнения должны быть занимательны, знакомы и интересны учащимся, просто в своем выполнении.</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800" spc="-1" strike="noStrike">
                <a:solidFill>
                  <a:srgbClr val="000000"/>
                </a:solidFill>
                <a:uFill>
                  <a:solidFill>
                    <a:srgbClr val="ffffff"/>
                  </a:solidFill>
                </a:uFill>
                <a:latin typeface="Calibri"/>
              </a:rPr>
              <a:t>Комплексы упражнений должны быть разными по содержанию и форме.</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800" spc="-1" strike="noStrike">
                <a:solidFill>
                  <a:srgbClr val="000000"/>
                </a:solidFill>
                <a:uFill>
                  <a:solidFill>
                    <a:srgbClr val="ffffff"/>
                  </a:solidFill>
                </a:uFill>
                <a:latin typeface="Calibri"/>
              </a:rPr>
              <a:t>В физкультминутки включаются упражнения на разные группы мышц.</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800" spc="-1" strike="noStrike">
                <a:solidFill>
                  <a:srgbClr val="000000"/>
                </a:solidFill>
                <a:uFill>
                  <a:solidFill>
                    <a:srgbClr val="ffffff"/>
                  </a:solidFill>
                </a:uFill>
                <a:latin typeface="Calibri"/>
              </a:rPr>
              <a:t>Продолжительность выполнения 1,5-3 минуты.</a:t>
            </a:r>
            <a:endParaRPr b="0" lang="ru-RU"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ru-RU" sz="3800" spc="-1" strike="noStrike">
                <a:solidFill>
                  <a:srgbClr val="000000"/>
                </a:solidFill>
                <a:uFill>
                  <a:solidFill>
                    <a:srgbClr val="ffffff"/>
                  </a:solidFill>
                </a:uFill>
                <a:latin typeface="Calibri"/>
              </a:rPr>
              <a:t>Во время проведения физкультминуток учащиеся могут сидеть за партой или стоять около ее, находиться у классной доски или в проходах между партами, стоять в кругу, врассыпную, в парах, тройках, в группах.</a:t>
            </a:r>
            <a:endParaRPr b="0" lang="ru-RU" sz="3200" spc="-1" strike="noStrike">
              <a:solidFill>
                <a:srgbClr val="000000"/>
              </a:solidFill>
              <a:uFill>
                <a:solidFill>
                  <a:srgbClr val="ffffff"/>
                </a:solidFill>
              </a:uFill>
              <a:latin typeface="Calibri"/>
            </a:endParaRPr>
          </a:p>
          <a:p>
            <a:pPr>
              <a:lnSpc>
                <a:spcPct val="100000"/>
              </a:lnSpc>
            </a:pPr>
            <a:endParaRPr b="0" lang="ru-RU" sz="3200" spc="-1" strike="noStrike">
              <a:solidFill>
                <a:srgbClr val="000000"/>
              </a:solidFill>
              <a:uFill>
                <a:solidFill>
                  <a:srgbClr val="ffffff"/>
                </a:solidFill>
              </a:uFill>
              <a:latin typeface="Calibri"/>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214200" y="1928880"/>
            <a:ext cx="8643600" cy="4714560"/>
          </a:xfrm>
          <a:prstGeom prst="rect">
            <a:avLst/>
          </a:prstGeom>
          <a:noFill/>
          <a:ln>
            <a:noFill/>
          </a:ln>
        </p:spPr>
        <p:txBody>
          <a:bodyPr/>
          <a:p>
            <a:pPr marL="343080" indent="-342720" algn="ctr">
              <a:lnSpc>
                <a:spcPct val="100000"/>
              </a:lnSpc>
            </a:pPr>
            <a:r>
              <a:rPr b="0" lang="ru-RU" sz="3300" spc="-1" strike="noStrike">
                <a:solidFill>
                  <a:srgbClr val="000000"/>
                </a:solidFill>
                <a:uFill>
                  <a:solidFill>
                    <a:srgbClr val="ffffff"/>
                  </a:solidFill>
                </a:uFill>
                <a:latin typeface="Calibri"/>
              </a:rPr>
              <a:t>Значение физкультминуток в том, чтобы снять утомление у ребенка, обеспечить активный отдых и повысить умственную работоспособность учащихся. Двигательные нагрузки в виде физкультминуток снимают усталость, вызванную продолжительным сидением за партой, восстанавливают силы ребенка,  дают отдых мышцам, органам слуха. Физкультминутки необходимы для того, чтобы поднять детям настроение, помочь активизировать дыхание, снять статическое напряжение.</a:t>
            </a:r>
            <a:r>
              <a:rPr b="0" lang="ru-RU" sz="3200" spc="-1" strike="noStrike">
                <a:solidFill>
                  <a:srgbClr val="000000"/>
                </a:solidFill>
                <a:uFill>
                  <a:solidFill>
                    <a:srgbClr val="ffffff"/>
                  </a:solidFill>
                </a:uFill>
                <a:latin typeface="Calibri"/>
              </a:rPr>
              <a:t>
</a:t>
            </a:r>
            <a:r>
              <a:rPr b="0" lang="ru-RU" sz="3200" spc="-1" strike="noStrike">
                <a:solidFill>
                  <a:srgbClr val="000000"/>
                </a:solidFill>
                <a:uFill>
                  <a:solidFill>
                    <a:srgbClr val="ffffff"/>
                  </a:solidFill>
                </a:uFill>
                <a:latin typeface="Calibri"/>
              </a:rPr>
              <a:t>          </a:t>
            </a:r>
            <a:endParaRPr b="0" lang="ru-RU" sz="3200" spc="-1" strike="noStrike">
              <a:solidFill>
                <a:srgbClr val="000000"/>
              </a:solidFill>
              <a:uFill>
                <a:solidFill>
                  <a:srgbClr val="ffffff"/>
                </a:solidFill>
              </a:uFill>
              <a:latin typeface="Calibri"/>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457200" y="274680"/>
            <a:ext cx="8229240" cy="1142640"/>
          </a:xfrm>
          <a:prstGeom prst="rect">
            <a:avLst/>
          </a:prstGeom>
          <a:noFill/>
          <a:ln>
            <a:noFill/>
          </a:ln>
        </p:spPr>
        <p:txBody>
          <a:bodyPr anchor="ctr"/>
          <a:p>
            <a:endParaRPr b="0" lang="ru-RU" sz="1800" spc="-1" strike="noStrike">
              <a:solidFill>
                <a:srgbClr val="000000"/>
              </a:solidFill>
              <a:uFill>
                <a:solidFill>
                  <a:srgbClr val="ffffff"/>
                </a:solidFill>
              </a:uFill>
              <a:latin typeface="Calibri"/>
            </a:endParaRPr>
          </a:p>
        </p:txBody>
      </p:sp>
      <p:sp>
        <p:nvSpPr>
          <p:cNvPr id="92" name="TextShape 2"/>
          <p:cNvSpPr txBox="1"/>
          <p:nvPr/>
        </p:nvSpPr>
        <p:spPr>
          <a:xfrm>
            <a:off x="428760" y="2000160"/>
            <a:ext cx="8229240" cy="4525560"/>
          </a:xfrm>
          <a:prstGeom prst="rect">
            <a:avLst/>
          </a:prstGeom>
          <a:noFill/>
          <a:ln>
            <a:noFill/>
          </a:ln>
        </p:spPr>
        <p:txBody>
          <a:bodyPr/>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Calibri"/>
              </a:rPr>
              <a:t>В состав физкультминуток нужно включать комплексы, состоящие из 4-6 упражнений: 2-3 из которых должны целенаправленно формировать осанку, 2-3 для плеч, пояса, рук и туловища и упражнения. Необходимо, чтобы были различные упражнения, так как большое количество повторений снижает интерес к выполнению упражнений. Комплексы можно выполнять под счет, магнитофонную запись, стихотворный текст или музыкальное сопровождение.</a:t>
            </a:r>
            <a:endParaRPr b="0" lang="ru-RU" sz="3200" spc="-1" strike="noStrike">
              <a:solidFill>
                <a:srgbClr val="000000"/>
              </a:solidFill>
              <a:uFill>
                <a:solidFill>
                  <a:srgbClr val="ffffff"/>
                </a:solidFill>
              </a:uFill>
              <a:latin typeface="Calibri"/>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100</TotalTime>
  <Application>LibreOffice/5.2.4.2$MacOSX_X86_64 LibreOffice_project/3d5603e1122f0f102b62521720ab13a38a4e0eb0</Application>
  <Words>779</Words>
  <Paragraphs>81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2018-07-23T15:35:26Z</dcterms:created>
  <dc:creator>Mironov</dc:creator>
  <dc:description/>
  <dc:language>en-US</dc:language>
  <cp:lastModifiedBy/>
  <dcterms:modified xsi:type="dcterms:W3CDTF">2018-11-26T12:16:48Z</dcterms:modified>
  <cp:revision>12</cp:revision>
  <dc:subject/>
  <dc:title>Физкультминутка</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17</vt:i4>
  </property>
</Properties>
</file>