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6" r:id="rId6"/>
    <p:sldId id="265" r:id="rId7"/>
    <p:sldId id="298" r:id="rId8"/>
    <p:sldId id="287" r:id="rId9"/>
    <p:sldId id="289" r:id="rId10"/>
    <p:sldId id="29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66FFFF"/>
    <a:srgbClr val="99FF33"/>
    <a:srgbClr val="FF66CC"/>
    <a:srgbClr val="EF6183"/>
    <a:srgbClr val="FF0066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6CECE5-6BE6-4E47-AB76-24D94E09CAFE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76E052-014A-4585-996B-3BE2832A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F4AF04-9AA6-4D46-91EA-EF7FC55442E9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593487-EE85-4791-92DF-130D71B3E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  <p:sp>
        <p:nvSpPr>
          <p:cNvPr id="4608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0DB51-D1DF-4BC9-BDDF-18B6B9AA00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DDD923-9540-4340-B778-BF493FF752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4915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Попкова Т.В. Окр. мир 1 кл. "Почему нужно есть много овощей и фруктов"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FD6B-EA92-4C7C-A0B7-9CC1D34749A4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EE16-A9E4-4A1E-9EC4-EFC064C51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9334-C0BD-440D-83C4-4AADD98A19D7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19E-4163-472C-AB19-B749FE49D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4075-BF1D-4DAE-8D2D-A328A99ACC56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F9F8-D6F7-4049-BD11-AEC63461E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3BEC58-BBF1-484D-86BE-7C7498F99814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E73B69-6432-43DE-92CB-8ABDE31C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6E09-C5E1-43BC-B175-8F55425F877E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DAC8-4D05-47D5-8E3D-E2B643049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5DDF-EBB7-49D3-856F-93AA23C772B7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0745-3E1E-4BEA-B218-CFB53AA06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7826-F565-4346-9AAC-2003AEA31CA3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F574-9F53-401C-8D10-20088D723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EE9854-F02D-47F5-80F0-0E5A9A873D31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A857A3-FE92-4B80-8CC4-C329671E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58E9-5148-4E4D-8B6C-8C61C0368EA9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C9AB-C82C-4610-A2E1-6CB3F419B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D0B934-828A-44E5-9C94-FF6EE61E02AA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96F99F-DEB8-4CDC-98E6-0919E760D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9686DB-2FE1-404D-B707-7D85178F8E78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84419B-A61F-4DC6-8E39-8EC620361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935B5C-B9B3-470A-AE46-D434DC85A907}" type="datetime1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69FECB-6DD5-4732-B22E-125DAF7B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58" r:id="rId4"/>
    <p:sldLayoutId id="2147483859" r:id="rId5"/>
    <p:sldLayoutId id="2147483866" r:id="rId6"/>
    <p:sldLayoutId id="2147483860" r:id="rId7"/>
    <p:sldLayoutId id="2147483867" r:id="rId8"/>
    <p:sldLayoutId id="2147483868" r:id="rId9"/>
    <p:sldLayoutId id="2147483861" r:id="rId10"/>
    <p:sldLayoutId id="2147483862" r:id="rId11"/>
  </p:sldLayoutIdLst>
  <p:transition spd="med">
    <p:newsflash/>
    <p:sndAc>
      <p:stSnd>
        <p:snd r:embed="rId13" name="chimes.wav"/>
      </p:stSnd>
    </p:sndAc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CE604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3BAB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.gif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gif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43102" y="2000236"/>
            <a:ext cx="4143396" cy="428628"/>
          </a:xfrm>
        </p:spPr>
        <p:txBody>
          <a:bodyPr>
            <a:no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38" y="633413"/>
            <a:ext cx="7662862" cy="3810000"/>
          </a:xfrm>
          <a:prstGeom prst="rect">
            <a:avLst/>
          </a:prstGeom>
          <a:noFill/>
        </p:spPr>
      </p:pic>
      <p:pic>
        <p:nvPicPr>
          <p:cNvPr id="6" name="Рисунок 5" descr="J009569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8" y="4065588"/>
            <a:ext cx="401637" cy="251142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643563" y="3571875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857375" y="2143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643578"/>
            <a:ext cx="6172200" cy="731344"/>
          </a:xfrm>
        </p:spPr>
        <p:txBody>
          <a:bodyPr/>
          <a:lstStyle/>
          <a:p>
            <a:pPr algn="r"/>
            <a:r>
              <a:rPr lang="ru-RU" sz="1600" dirty="0" smtClean="0"/>
              <a:t>Выполнила:   Михайлова</a:t>
            </a:r>
          </a:p>
          <a:p>
            <a:pPr algn="r"/>
            <a:r>
              <a:rPr lang="ru-RU" sz="1600" dirty="0" smtClean="0"/>
              <a:t>                        Ксения Сергеевна</a:t>
            </a:r>
            <a:endParaRPr lang="ru-RU" sz="1600" dirty="0"/>
          </a:p>
        </p:txBody>
      </p: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071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14313"/>
            <a:ext cx="6786563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14313" y="714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5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0" y="1785938"/>
            <a:ext cx="135731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57375" y="1857375"/>
            <a:ext cx="6929438" cy="153035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E0128D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 новых встреч!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2.59259E-6 L -0.00312 -0.25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5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5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43668" cy="928694"/>
          </a:xfrm>
          <a:prstGeom prst="wedgeRoundRectCallout">
            <a:avLst>
              <a:gd name="adj1" fmla="val -45696"/>
              <a:gd name="adj2" fmla="val 920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почему нужно есть много овощей и фруктов?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6215063" y="4572000"/>
            <a:ext cx="1868487" cy="1847850"/>
          </a:xfrm>
        </p:spPr>
      </p:pic>
      <p:pic>
        <p:nvPicPr>
          <p:cNvPr id="10" name="Рисунок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1420813"/>
            <a:ext cx="1585912" cy="1584325"/>
          </a:xfrm>
          <a:prstGeom prst="rect">
            <a:avLst/>
          </a:prstGeom>
          <a:noFill/>
        </p:spPr>
      </p:pic>
      <p:pic>
        <p:nvPicPr>
          <p:cNvPr id="14341" name="Рисунок 8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625" y="2928938"/>
            <a:ext cx="4357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357688" y="1285875"/>
            <a:ext cx="4232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176213"/>
            <a:ext cx="7754938" cy="3871912"/>
          </a:xfrm>
        </p:spPr>
      </p:pic>
      <p:pic>
        <p:nvPicPr>
          <p:cNvPr id="15363" name="Содержимое 3"/>
          <p:cNvPicPr>
            <a:picLocks noGrp="1"/>
          </p:cNvPicPr>
          <p:nvPr>
            <p:ph sz="quarter" idx="1"/>
          </p:nvPr>
        </p:nvPicPr>
        <p:blipFill>
          <a:blip r:embed="rId4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6429375" y="4714875"/>
            <a:ext cx="2011363" cy="1990725"/>
          </a:xfrm>
        </p:spPr>
      </p:pic>
      <p:pic>
        <p:nvPicPr>
          <p:cNvPr id="10" name="Рисунок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8" y="3992563"/>
            <a:ext cx="1724025" cy="1798637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000250" y="4214813"/>
            <a:ext cx="4143375" cy="1857375"/>
          </a:xfrm>
          <a:prstGeom prst="wedgeRoundRectCallout">
            <a:avLst>
              <a:gd name="adj1" fmla="val 54132"/>
              <a:gd name="adj2" fmla="val -8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Сегодня на этот вопрос мы и постараемся ответить. А для этого позовем гостей. </a:t>
            </a:r>
          </a:p>
        </p:txBody>
      </p:sp>
      <p:pic>
        <p:nvPicPr>
          <p:cNvPr id="15366" name="Рисунок 5" descr="J0095690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/>
              <a:t>ЧТО ЭТО?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3" y="1643063"/>
            <a:ext cx="36433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Летом -  в огороде,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Свежие, зелёные.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 зимою – в бочке,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Крепкие солёные.</a:t>
            </a:r>
          </a:p>
        </p:txBody>
      </p:sp>
      <p:pic>
        <p:nvPicPr>
          <p:cNvPr id="5" name="Рисунок 4" descr="ябл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3425825"/>
            <a:ext cx="3773488" cy="4743450"/>
          </a:xfrm>
          <a:prstGeom prst="rect">
            <a:avLst/>
          </a:prstGeom>
          <a:noFill/>
        </p:spPr>
      </p:pic>
      <p:pic>
        <p:nvPicPr>
          <p:cNvPr id="6" name="Рисунок 5" descr="огур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975" y="3425825"/>
            <a:ext cx="3090863" cy="4645025"/>
          </a:xfrm>
          <a:prstGeom prst="rect">
            <a:avLst/>
          </a:prstGeom>
          <a:noFill/>
        </p:spPr>
      </p:pic>
      <p:pic>
        <p:nvPicPr>
          <p:cNvPr id="16390" name="Рисунок 7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1571625"/>
            <a:ext cx="471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Само с кулачок,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Красный, жёлтый бочок.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Тронешь пальцем – гладко,</a:t>
            </a:r>
          </a:p>
          <a:p>
            <a:r>
              <a:rPr lang="ru-RU" sz="2400" b="1">
                <a:solidFill>
                  <a:srgbClr val="C00000"/>
                </a:solidFill>
                <a:latin typeface="Century Schoolbook" pitchFamily="18" charset="0"/>
              </a:rPr>
              <a:t>А откусишь – сладко.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8350" y="268288"/>
            <a:ext cx="7753350" cy="2066925"/>
          </a:xfrm>
        </p:spPr>
      </p:pic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4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6572250" y="4857750"/>
            <a:ext cx="1868488" cy="1847850"/>
          </a:xfrm>
        </p:spPr>
      </p:pic>
      <p:pic>
        <p:nvPicPr>
          <p:cNvPr id="10" name="Рисунок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888" y="2419350"/>
            <a:ext cx="1579562" cy="1585913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286000" y="4357688"/>
            <a:ext cx="4143375" cy="1857375"/>
          </a:xfrm>
          <a:prstGeom prst="wedgeRoundRectCallout">
            <a:avLst>
              <a:gd name="adj1" fmla="val 57900"/>
              <a:gd name="adj2" fmla="val -276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А ты попробуй-ка их на  вкус.  А затем сравни, где они растут.</a:t>
            </a:r>
          </a:p>
        </p:txBody>
      </p:sp>
      <p:pic>
        <p:nvPicPr>
          <p:cNvPr id="6" name="Рисунок 5" descr="яблоки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000" y="2500313"/>
            <a:ext cx="24288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357438"/>
            <a:ext cx="22145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8" descr="J0095690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7999">
              <a:schemeClr val="bg2">
                <a:lumMod val="60000"/>
                <a:lumOff val="4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bg2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858963" y="1298575"/>
            <a:ext cx="2206625" cy="785813"/>
            <a:chOff x="1171" y="818"/>
            <a:chExt cx="1390" cy="495"/>
          </a:xfrm>
        </p:grpSpPr>
        <p:pic>
          <p:nvPicPr>
            <p:cNvPr id="18434" name="Заголово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1" y="818"/>
              <a:ext cx="1390" cy="495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215" y="945"/>
              <a:ext cx="13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entury Schoolbook" pitchFamily="18" charset="0"/>
                </a:rPr>
                <a:t>ОВОЩИ</a:t>
              </a:r>
            </a:p>
          </p:txBody>
        </p:sp>
      </p:grpSp>
      <p:grpSp>
        <p:nvGrpSpPr>
          <p:cNvPr id="4" name="TextBox 3"/>
          <p:cNvGrpSpPr>
            <a:grpSpLocks/>
          </p:cNvGrpSpPr>
          <p:nvPr/>
        </p:nvGrpSpPr>
        <p:grpSpPr bwMode="auto">
          <a:xfrm>
            <a:off x="4956175" y="1298575"/>
            <a:ext cx="2359025" cy="798513"/>
            <a:chOff x="3122" y="818"/>
            <a:chExt cx="1486" cy="503"/>
          </a:xfrm>
        </p:grpSpPr>
        <p:pic>
          <p:nvPicPr>
            <p:cNvPr id="18437" name="TextBox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2" y="818"/>
              <a:ext cx="1486" cy="503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195" y="900"/>
              <a:ext cx="13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entury Schoolbook" pitchFamily="18" charset="0"/>
                </a:rPr>
                <a:t>Фрукты</a:t>
              </a:r>
              <a:endParaRPr lang="ru-RU" b="1">
                <a:latin typeface="Century Schoolbook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32" y="2500306"/>
            <a:ext cx="2071702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несладкие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2500306"/>
            <a:ext cx="1928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сладкие</a:t>
            </a:r>
          </a:p>
        </p:txBody>
      </p:sp>
      <p:pic>
        <p:nvPicPr>
          <p:cNvPr id="18442" name="Рисунок 7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 noGrp="1"/>
          </p:cNvPicPr>
          <p:nvPr>
            <p:ph sz="quarter" idx="1"/>
          </p:nvPr>
        </p:nvPicPr>
        <p:blipFill>
          <a:blip r:embed="rId6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88" y="0"/>
            <a:ext cx="1868487" cy="1847850"/>
          </a:xfrm>
        </p:spPr>
      </p:pic>
      <p:sp>
        <p:nvSpPr>
          <p:cNvPr id="11" name="Овальная выноска 10"/>
          <p:cNvSpPr/>
          <p:nvPr/>
        </p:nvSpPr>
        <p:spPr>
          <a:xfrm>
            <a:off x="3000364" y="214290"/>
            <a:ext cx="4643470" cy="1071570"/>
          </a:xfrm>
          <a:prstGeom prst="wedgeEllipseCallout">
            <a:avLst>
              <a:gd name="adj1" fmla="val -64693"/>
              <a:gd name="adj2" fmla="val -205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 в чём их отличие:</a:t>
            </a:r>
          </a:p>
        </p:txBody>
      </p:sp>
      <p:pic>
        <p:nvPicPr>
          <p:cNvPr id="18" name="Рисунок 17" descr="огуре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" y="1920875"/>
            <a:ext cx="981075" cy="1450975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2714625" y="2071688"/>
            <a:ext cx="357188" cy="35718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14625" y="3429000"/>
            <a:ext cx="357188" cy="5715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00750" y="2071688"/>
            <a:ext cx="357188" cy="4286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00750" y="3429000"/>
            <a:ext cx="357188" cy="50006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9E1EE"/>
              </a:clrFrom>
              <a:clrTo>
                <a:srgbClr val="F9E1E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285875" y="40005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50" y="6072188"/>
            <a:ext cx="178593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огороде</a:t>
            </a:r>
          </a:p>
        </p:txBody>
      </p: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4EAF2"/>
              </a:clrFrom>
              <a:clrTo>
                <a:srgbClr val="F4EAF2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4786313" y="4000500"/>
            <a:ext cx="3214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3" y="4000500"/>
            <a:ext cx="1285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саду</a:t>
            </a:r>
          </a:p>
        </p:txBody>
      </p:sp>
      <p:pic>
        <p:nvPicPr>
          <p:cNvPr id="25" name="Рисунок 24" descr="яблоки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25" y="2071688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5143500"/>
            <a:ext cx="1285875" cy="1357313"/>
          </a:xfrm>
        </p:spPr>
      </p:pic>
      <p:pic>
        <p:nvPicPr>
          <p:cNvPr id="20483" name="Рисунок 12" descr="J009569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42862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Мои документы\Фрукты.bmp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857375" y="0"/>
            <a:ext cx="619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Скругленная прямоугольная выноска 11"/>
          <p:cNvGrpSpPr>
            <a:grpSpLocks/>
          </p:cNvGrpSpPr>
          <p:nvPr/>
        </p:nvGrpSpPr>
        <p:grpSpPr bwMode="auto">
          <a:xfrm>
            <a:off x="109538" y="3829050"/>
            <a:ext cx="2713037" cy="1365250"/>
            <a:chOff x="69" y="2412"/>
            <a:chExt cx="1709" cy="860"/>
          </a:xfrm>
        </p:grpSpPr>
        <p:pic>
          <p:nvPicPr>
            <p:cNvPr id="20485" name="Скругленная прямоугольная выноска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" y="2412"/>
              <a:ext cx="1709" cy="860"/>
            </a:xfrm>
            <a:prstGeom prst="rect">
              <a:avLst/>
            </a:prstGeom>
            <a:noFill/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59" y="2499"/>
              <a:ext cx="1482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244583"/>
                  </a:solidFill>
                  <a:latin typeface="Century Schoolbook" pitchFamily="18" charset="0"/>
                </a:rPr>
                <a:t>ПРОВЕРЬТЕ СЕБЯ! </a:t>
              </a:r>
            </a:p>
          </p:txBody>
        </p:sp>
      </p:grp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572375" y="3571875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3140075"/>
            <a:ext cx="2511425" cy="3084513"/>
          </a:xfrm>
          <a:prstGeom prst="rect">
            <a:avLst/>
          </a:prstGeom>
          <a:noFill/>
        </p:spPr>
      </p:pic>
      <p:grpSp>
        <p:nvGrpSpPr>
          <p:cNvPr id="5" name="Скругленная прямоугольная выноска 4"/>
          <p:cNvGrpSpPr>
            <a:grpSpLocks/>
          </p:cNvGrpSpPr>
          <p:nvPr/>
        </p:nvGrpSpPr>
        <p:grpSpPr bwMode="auto">
          <a:xfrm>
            <a:off x="1214414" y="642918"/>
            <a:ext cx="4157663" cy="2468563"/>
            <a:chOff x="2742" y="192"/>
            <a:chExt cx="2619" cy="1555"/>
          </a:xfrm>
        </p:grpSpPr>
        <p:pic>
          <p:nvPicPr>
            <p:cNvPr id="39939" name="Скругленная прямоугольная выноска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2" y="192"/>
              <a:ext cx="2619" cy="1555"/>
            </a:xfrm>
            <a:prstGeom prst="rect">
              <a:avLst/>
            </a:prstGeom>
            <a:noFill/>
          </p:spPr>
        </p:pic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2852" y="286"/>
              <a:ext cx="2397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6C1B0E"/>
                  </a:solidFill>
                  <a:latin typeface="Century Schoolbook" pitchFamily="18" charset="0"/>
                </a:rPr>
                <a:t>Ребята! </a:t>
              </a:r>
            </a:p>
            <a:p>
              <a:pPr algn="ctr"/>
              <a:r>
                <a:rPr lang="ru-RU" sz="2400" b="1">
                  <a:solidFill>
                    <a:srgbClr val="BF0000"/>
                  </a:solidFill>
                  <a:latin typeface="Century Schoolbook" pitchFamily="18" charset="0"/>
                </a:rPr>
                <a:t>Не забывайте перед едой хорошо мыть овощи и фрукты.</a:t>
              </a:r>
            </a:p>
          </p:txBody>
        </p:sp>
      </p:grpSp>
      <p:sp>
        <p:nvSpPr>
          <p:cNvPr id="7" name="Скругленная прямоугольная выноска 6"/>
          <p:cNvSpPr/>
          <p:nvPr/>
        </p:nvSpPr>
        <p:spPr>
          <a:xfrm>
            <a:off x="1285852" y="5572140"/>
            <a:ext cx="357177" cy="357172"/>
          </a:xfrm>
          <a:prstGeom prst="wedgeRoundRectCallout">
            <a:avLst>
              <a:gd name="adj1" fmla="val -43559"/>
              <a:gd name="adj2" fmla="val -63651"/>
              <a:gd name="adj3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9944" name="Рисунок 8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857496"/>
            <a:ext cx="2724150" cy="3865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8" descr="J009569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714375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Администратор\Мои документы\Полезные материалы\ябло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5100" y="207963"/>
            <a:ext cx="4559300" cy="5754687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Мои документы\Полезные материалы\фруктыFi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950" y="3206750"/>
            <a:ext cx="3840163" cy="5718175"/>
          </a:xfrm>
          <a:prstGeom prst="rect">
            <a:avLst/>
          </a:prstGeom>
          <a:noFill/>
        </p:spPr>
      </p:pic>
      <p:grpSp>
        <p:nvGrpSpPr>
          <p:cNvPr id="21" name="Блок-схема: альтернативный процесс 20"/>
          <p:cNvGrpSpPr>
            <a:grpSpLocks/>
          </p:cNvGrpSpPr>
          <p:nvPr/>
        </p:nvGrpSpPr>
        <p:grpSpPr bwMode="auto">
          <a:xfrm>
            <a:off x="719138" y="590550"/>
            <a:ext cx="3328987" cy="2281238"/>
            <a:chOff x="453" y="372"/>
            <a:chExt cx="2097" cy="1437"/>
          </a:xfrm>
        </p:grpSpPr>
        <p:pic>
          <p:nvPicPr>
            <p:cNvPr id="41989" name="Блок-схема: альтернативный процесс 2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" y="372"/>
              <a:ext cx="2097" cy="1437"/>
            </a:xfrm>
            <a:prstGeom prst="rect">
              <a:avLst/>
            </a:prstGeom>
            <a:noFill/>
          </p:spPr>
        </p:pic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561" y="471"/>
              <a:ext cx="1848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Кушайте, ребята огурцы и дыни -</a:t>
              </a:r>
            </a:p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В овощах и фруктах много витаминов.</a:t>
              </a:r>
            </a:p>
          </p:txBody>
        </p:sp>
      </p:grpSp>
      <p:grpSp>
        <p:nvGrpSpPr>
          <p:cNvPr id="22" name="Блок-схема: альтернативный процесс 21"/>
          <p:cNvGrpSpPr>
            <a:grpSpLocks/>
          </p:cNvGrpSpPr>
          <p:nvPr/>
        </p:nvGrpSpPr>
        <p:grpSpPr bwMode="auto">
          <a:xfrm>
            <a:off x="4432300" y="3524250"/>
            <a:ext cx="4138613" cy="2717800"/>
            <a:chOff x="2792" y="2220"/>
            <a:chExt cx="2607" cy="1712"/>
          </a:xfrm>
        </p:grpSpPr>
        <p:pic>
          <p:nvPicPr>
            <p:cNvPr id="41992" name="Блок-схема: альтернативный процесс 2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92" y="2220"/>
              <a:ext cx="2607" cy="1712"/>
            </a:xfrm>
            <a:prstGeom prst="rect">
              <a:avLst/>
            </a:prstGeom>
            <a:noFill/>
          </p:spPr>
        </p:pic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2899" y="2314"/>
              <a:ext cx="2392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algn="ctr"/>
              <a:endParaRPr lang="ru-RU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algn="ctr"/>
              <a:endParaRPr lang="ru-RU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И растите сильными,</a:t>
              </a:r>
            </a:p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Умными,  весёлыми.</a:t>
              </a:r>
            </a:p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Ешьте   витамины -</a:t>
              </a:r>
            </a:p>
            <a:p>
              <a:pPr algn="ctr"/>
              <a:r>
                <a:rPr lang="ru-RU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Будете  здоровыми!</a:t>
              </a:r>
            </a:p>
            <a:p>
              <a:pPr algn="ctr"/>
              <a:endParaRPr lang="ru-RU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algn="ctr"/>
              <a:endParaRPr lang="ru-RU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algn="ctr"/>
              <a:r>
                <a:rPr lang="ru-RU" dirty="0">
                  <a:solidFill>
                    <a:srgbClr val="FFFFFF"/>
                  </a:solidFill>
                  <a:latin typeface="Century Schoolbook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-0.09462 -0.1081 -0.42587 -0.12037 -0.5158 -0.02453 C -0.6059 0.0713 -0.63472 0.46736 -0.54028 0.57547 C -0.44583 0.68334 -0.03854 0.71991 0.05122 0.62408 C 0.14097 0.52848 0.09445 0.10787 8.33333E-7 -3.7037E-7 Z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C -0.09358 -0.11851 -0.08576 -0.44467 -3.33333E-6 -0.53494 C 0.08576 -0.62522 0.42118 -0.65994 0.51476 -0.54143 C 0.60833 -0.42291 0.64705 0.08566 0.56111 0.1757 C 0.47517 0.26575 0.09358 0.11853 -3.33333E-6 5.55556E-6 Z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rgbClr val="ACC1E8"/>
      </a:dk1>
      <a:lt1>
        <a:sysClr val="window" lastClr="FFFFFF"/>
      </a:lt1>
      <a:dk2>
        <a:srgbClr val="FFFF00"/>
      </a:dk2>
      <a:lt2>
        <a:srgbClr val="3667C4"/>
      </a:lt2>
      <a:accent1>
        <a:srgbClr val="EA6E59"/>
      </a:accent1>
      <a:accent2>
        <a:srgbClr val="7598D9"/>
      </a:accent2>
      <a:accent3>
        <a:srgbClr val="FF0000"/>
      </a:accent3>
      <a:accent4>
        <a:srgbClr val="D7361B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187</Words>
  <Application>Microsoft Office PowerPoint</Application>
  <PresentationFormat>Экран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А почему нужно есть много овощей и фруктов?</vt:lpstr>
      <vt:lpstr>Слайд 3</vt:lpstr>
      <vt:lpstr>ЧТО ЭТО?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Маргарита</cp:lastModifiedBy>
  <cp:revision>170</cp:revision>
  <dcterms:created xsi:type="dcterms:W3CDTF">2009-11-22T12:52:20Z</dcterms:created>
  <dcterms:modified xsi:type="dcterms:W3CDTF">2018-10-11T13:33:31Z</dcterms:modified>
</cp:coreProperties>
</file>